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2" r:id="rId6"/>
    <p:sldId id="263" r:id="rId7"/>
    <p:sldId id="271" r:id="rId8"/>
    <p:sldId id="272" r:id="rId9"/>
    <p:sldId id="278" r:id="rId10"/>
    <p:sldId id="264" r:id="rId11"/>
    <p:sldId id="265" r:id="rId12"/>
    <p:sldId id="273" r:id="rId13"/>
    <p:sldId id="267" r:id="rId14"/>
    <p:sldId id="268" r:id="rId15"/>
    <p:sldId id="269" r:id="rId16"/>
    <p:sldId id="270" r:id="rId17"/>
    <p:sldId id="275" r:id="rId18"/>
    <p:sldId id="276" r:id="rId19"/>
    <p:sldId id="260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0" autoAdjust="0"/>
    <p:restoredTop sz="96340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/>
    </p:cSldViewPr>
  </p:slideViewPr>
  <p:outlineViewPr>
    <p:cViewPr>
      <p:scale>
        <a:sx n="33" d="100"/>
        <a:sy n="33" d="100"/>
      </p:scale>
      <p:origin x="0" y="-13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CACC9-269F-4397-B71C-6F3A67231404}" type="datetimeFigureOut">
              <a:rPr lang="de-DE" smtClean="0"/>
              <a:t>02.04.2026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6E06A-E3AA-41B8-8BEC-8A466EF3E6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21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2688522-2DA0-42ED-8EE9-A33BAC34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26.05.2025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8110352-9C5E-4B87-84CB-3F5C1A40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de-DE" dirty="0"/>
              <a:t>Adam Rigely - Wireshark </a:t>
            </a:r>
            <a:r>
              <a:rPr lang="de-DE" dirty="0" err="1"/>
              <a:t>Dissector</a:t>
            </a:r>
            <a:r>
              <a:rPr lang="de-DE" dirty="0"/>
              <a:t> für BAOS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7B2E6535-5E08-4161-BDD9-93482C74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008B-5B9B-47AF-99B9-B2FFE5123E2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855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26.05.2025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Adam Rigely - Wireshark Dissector für BAOS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0D60EA-1CD8-4598-9237-9D86085AD9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449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26.05.2025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Adam Rigely - Wireshark Dissector für BAOS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0D60EA-1CD8-4598-9237-9D86085AD9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885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defRPr lang="de-DE" sz="105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26.05.2025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 marL="0" algn="ctr" defTabSz="457200" rtl="0" eaLnBrk="1" latinLnBrk="0" hangingPunct="1">
              <a:defRPr lang="de-DE" sz="1050" kern="1200" cap="none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Adam Rigely - Wireshark </a:t>
            </a:r>
            <a:r>
              <a:rPr lang="de-DE" dirty="0" err="1"/>
              <a:t>Dissector</a:t>
            </a:r>
            <a:r>
              <a:rPr lang="de-DE" dirty="0"/>
              <a:t> für BAOS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0D60EA-1CD8-4598-9237-9D86085AD9C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1669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26.05.2025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Adam Rigely - Wireshark </a:t>
            </a:r>
            <a:r>
              <a:rPr lang="de-DE" dirty="0" err="1"/>
              <a:t>Dissector</a:t>
            </a:r>
            <a:r>
              <a:rPr lang="de-DE" dirty="0"/>
              <a:t> für BAOS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0D60EA-1CD8-4598-9237-9D86085AD9C9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55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26.05.2025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Adam Rigely - Wireshark Dissector für BAOS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0D60EA-1CD8-4598-9237-9D86085AD9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345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26.05.2025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Adam Rigely - Wireshark Dissector für BAOS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0D60EA-1CD8-4598-9237-9D86085AD9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254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26.05.2025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Adam Rigely - Wireshark Dissector für BAOS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0D60EA-1CD8-4598-9237-9D86085AD9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721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26.05.2025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Adam Rigely - Wireshark Dissector für BAOS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0D60EA-1CD8-4598-9237-9D86085AD9C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204178-0458-437F-87C7-867737195285}"/>
              </a:ext>
            </a:extLst>
          </p:cNvPr>
          <p:cNvSpPr txBox="1"/>
          <p:nvPr userDrawn="1"/>
        </p:nvSpPr>
        <p:spPr>
          <a:xfrm>
            <a:off x="9843655" y="6515389"/>
            <a:ext cx="13120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AD80D33-043B-45E3-88DD-1E1AD16F548C}" type="slidenum">
              <a:rPr lang="de-DE" sz="105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r>
              <a:rPr lang="de-DE" sz="105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/ 20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58F8C05-F12F-45D4-B1FB-AE62ADD89541}"/>
              </a:ext>
            </a:extLst>
          </p:cNvPr>
          <p:cNvSpPr/>
          <p:nvPr userDrawn="1"/>
        </p:nvSpPr>
        <p:spPr>
          <a:xfrm>
            <a:off x="-1" y="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7EEAE65-2D56-4E0D-9961-1A98C7BA762C}"/>
              </a:ext>
            </a:extLst>
          </p:cNvPr>
          <p:cNvSpPr/>
          <p:nvPr userDrawn="1"/>
        </p:nvSpPr>
        <p:spPr>
          <a:xfrm>
            <a:off x="-2" y="456999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3788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26.05.2025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Adam Rigely - Wireshark Dissector für BAOS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0D60EA-1CD8-4598-9237-9D86085AD9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553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26.05.2025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Adam Rigely - Wireshark Dissector für BAOS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0D60EA-1CD8-4598-9237-9D86085AD9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06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26.05.2025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de-DE" sz="1050" kern="1200" cap="none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Adam Rigely - Wireshark </a:t>
            </a:r>
            <a:r>
              <a:rPr lang="de-DE" dirty="0" err="1"/>
              <a:t>Dissector</a:t>
            </a:r>
            <a:r>
              <a:rPr lang="de-DE" dirty="0"/>
              <a:t> für BAOS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45C008B-5B9B-47AF-99B9-B2FFE5123E2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8DA0B52A-70AD-4A9E-A0E0-BA9FCA177552}"/>
              </a:ext>
            </a:extLst>
          </p:cNvPr>
          <p:cNvSpPr txBox="1"/>
          <p:nvPr userDrawn="1"/>
        </p:nvSpPr>
        <p:spPr>
          <a:xfrm>
            <a:off x="9843655" y="6515389"/>
            <a:ext cx="13120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AD80D33-043B-45E3-88DD-1E1AD16F548C}" type="slidenum">
              <a:rPr lang="de-DE" sz="105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r>
              <a:rPr lang="de-DE" sz="105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/ 20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16C6D2A-F03C-4004-BD96-0682B7309468}"/>
              </a:ext>
            </a:extLst>
          </p:cNvPr>
          <p:cNvSpPr/>
          <p:nvPr userDrawn="1"/>
        </p:nvSpPr>
        <p:spPr>
          <a:xfrm>
            <a:off x="-1" y="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A5F49EEC-526D-42A4-927B-BEA6135029B7}"/>
              </a:ext>
            </a:extLst>
          </p:cNvPr>
          <p:cNvSpPr/>
          <p:nvPr userDrawn="1"/>
        </p:nvSpPr>
        <p:spPr>
          <a:xfrm>
            <a:off x="-2" y="456999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99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24A82-8F0E-4736-9114-A22B85B8BF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6000" dirty="0"/>
              <a:t>Die Entwicklung eines Wireshark-</a:t>
            </a:r>
            <a:r>
              <a:rPr lang="de-DE" sz="6000" dirty="0" err="1"/>
              <a:t>Dissectors</a:t>
            </a:r>
            <a:r>
              <a:rPr lang="de-DE" sz="6000" dirty="0"/>
              <a:t> für das </a:t>
            </a:r>
            <a:br>
              <a:rPr lang="de-DE" sz="6000" dirty="0"/>
            </a:br>
            <a:r>
              <a:rPr lang="de-DE" sz="6000" dirty="0"/>
              <a:t>BAOS-Kommunikationsprotokoll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009557-B483-45D9-8384-C90308330A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cap="none" dirty="0"/>
              <a:t>Projekt durchgeführt von: Adam Rigely</a:t>
            </a:r>
          </a:p>
          <a:p>
            <a:r>
              <a:rPr lang="de-DE" cap="none" dirty="0"/>
              <a:t>Betrieb: [FIRMENNAME]</a:t>
            </a:r>
          </a:p>
        </p:txBody>
      </p:sp>
    </p:spTree>
    <p:extLst>
      <p:ext uri="{BB962C8B-B14F-4D97-AF65-F5344CB8AC3E}">
        <p14:creationId xmlns:p14="http://schemas.microsoft.com/office/powerpoint/2010/main" val="151719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11F82-5746-4264-BE56-AA1FCE0B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Recherche nach </a:t>
            </a:r>
            <a:r>
              <a:rPr lang="de-DE" dirty="0" err="1"/>
              <a:t>Dissectoren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E2EE0B-D63A-4C63-92C5-7EC95801C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023360"/>
          </a:xfrm>
        </p:spPr>
        <p:txBody>
          <a:bodyPr>
            <a:normAutofit/>
          </a:bodyPr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/>
              <a:t>Unterstützte Sprachen: C, </a:t>
            </a:r>
            <a:r>
              <a:rPr lang="de-DE" sz="2400" dirty="0" err="1"/>
              <a:t>Lua</a:t>
            </a:r>
            <a:endParaRPr lang="de-DE" sz="2400" dirty="0"/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/>
              <a:t>Aufbau eines </a:t>
            </a:r>
            <a:r>
              <a:rPr lang="de-DE" sz="2400" dirty="0" err="1"/>
              <a:t>Dissectors</a:t>
            </a:r>
            <a:endParaRPr lang="de-DE" sz="2400" dirty="0"/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/>
              <a:t>Registrierung des Protokolls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 err="1"/>
              <a:t>TreeItems</a:t>
            </a:r>
            <a:r>
              <a:rPr lang="de-DE" sz="2400" dirty="0"/>
              <a:t> (Baum-Objekte)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 err="1"/>
              <a:t>ProtoFields</a:t>
            </a:r>
            <a:r>
              <a:rPr lang="de-DE" sz="2400" dirty="0"/>
              <a:t> (Protokollfelder)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2F29F-8344-4A6F-9653-1A9D0242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26.05.2025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CDBD67-3F0B-4E6A-B57E-88D30AEB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Adam Rigely - Wireshark Dissector für BAOS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A823A0E-B953-4325-9501-1177CD690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t="24682" r="10121" b="31342"/>
          <a:stretch/>
        </p:blipFill>
        <p:spPr>
          <a:xfrm>
            <a:off x="6185952" y="2000251"/>
            <a:ext cx="4958141" cy="3842156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25B221C8-9139-4D48-BC84-7511C4C58421}"/>
              </a:ext>
            </a:extLst>
          </p:cNvPr>
          <p:cNvCxnSpPr>
            <a:cxnSpLocks/>
          </p:cNvCxnSpPr>
          <p:nvPr/>
        </p:nvCxnSpPr>
        <p:spPr>
          <a:xfrm flipV="1">
            <a:off x="4743450" y="2790825"/>
            <a:ext cx="1885950" cy="23812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8608D16B-2AAE-46E2-8DE5-556A35C3A065}"/>
              </a:ext>
            </a:extLst>
          </p:cNvPr>
          <p:cNvCxnSpPr>
            <a:cxnSpLocks/>
          </p:cNvCxnSpPr>
          <p:nvPr/>
        </p:nvCxnSpPr>
        <p:spPr>
          <a:xfrm flipV="1">
            <a:off x="4562475" y="3028951"/>
            <a:ext cx="2247900" cy="56197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245F5579-6101-4DA9-BB5F-79A651F79E7B}"/>
              </a:ext>
            </a:extLst>
          </p:cNvPr>
          <p:cNvCxnSpPr>
            <a:cxnSpLocks/>
          </p:cNvCxnSpPr>
          <p:nvPr/>
        </p:nvCxnSpPr>
        <p:spPr>
          <a:xfrm flipV="1">
            <a:off x="4562475" y="3190875"/>
            <a:ext cx="2438400" cy="40005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8955E68C-F362-4306-BF1C-C85A480969FE}"/>
              </a:ext>
            </a:extLst>
          </p:cNvPr>
          <p:cNvCxnSpPr>
            <a:cxnSpLocks/>
          </p:cNvCxnSpPr>
          <p:nvPr/>
        </p:nvCxnSpPr>
        <p:spPr>
          <a:xfrm>
            <a:off x="4743450" y="4086225"/>
            <a:ext cx="2419350" cy="17145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E2DD8378-4D35-49E3-BE5A-864E3A87E440}"/>
              </a:ext>
            </a:extLst>
          </p:cNvPr>
          <p:cNvCxnSpPr>
            <a:cxnSpLocks/>
          </p:cNvCxnSpPr>
          <p:nvPr/>
        </p:nvCxnSpPr>
        <p:spPr>
          <a:xfrm>
            <a:off x="4743450" y="4086225"/>
            <a:ext cx="2419350" cy="5334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32027900-8731-4154-A9DA-0425B20FC877}"/>
              </a:ext>
            </a:extLst>
          </p:cNvPr>
          <p:cNvSpPr txBox="1">
            <a:spLocks/>
          </p:cNvSpPr>
          <p:nvPr/>
        </p:nvSpPr>
        <p:spPr>
          <a:xfrm>
            <a:off x="1097280" y="80483"/>
            <a:ext cx="10058400" cy="5645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SzPct val="125000"/>
              <a:buNone/>
            </a:pPr>
            <a:r>
              <a:rPr lang="de-DE" sz="1600" dirty="0">
                <a:solidFill>
                  <a:srgbClr val="FFFFFF"/>
                </a:solidFill>
              </a:rPr>
              <a:t>Betrieb -&gt; Kontext -&gt; Motivation -&gt; </a:t>
            </a:r>
            <a:r>
              <a:rPr lang="de-DE" sz="1600" spc="-50" dirty="0">
                <a:ea typeface="+mj-ea"/>
                <a:cs typeface="+mj-cs"/>
              </a:rPr>
              <a:t>Planung </a:t>
            </a:r>
            <a:r>
              <a:rPr lang="de-DE" sz="1600" dirty="0">
                <a:solidFill>
                  <a:srgbClr val="FFFFFF"/>
                </a:solidFill>
              </a:rPr>
              <a:t>-&gt; Entwurf -&gt; Implementierung -&gt; </a:t>
            </a:r>
            <a:r>
              <a:rPr lang="de-DE" sz="1600" dirty="0" err="1">
                <a:solidFill>
                  <a:srgbClr val="FFFFFF"/>
                </a:solidFill>
              </a:rPr>
              <a:t>Testing</a:t>
            </a:r>
            <a:r>
              <a:rPr lang="de-DE" sz="1600" dirty="0">
                <a:solidFill>
                  <a:srgbClr val="FFFFFF"/>
                </a:solidFill>
              </a:rPr>
              <a:t> -&gt; Soll / Ist -&gt; Fazit</a:t>
            </a:r>
          </a:p>
        </p:txBody>
      </p:sp>
    </p:spTree>
    <p:extLst>
      <p:ext uri="{BB962C8B-B14F-4D97-AF65-F5344CB8AC3E}">
        <p14:creationId xmlns:p14="http://schemas.microsoft.com/office/powerpoint/2010/main" val="2505416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11F82-5746-4264-BE56-AA1FCE0B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Registrierung des Protokolls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E2EE0B-D63A-4C63-92C5-7EC95801C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268010" cy="2569634"/>
          </a:xfrm>
        </p:spPr>
        <p:txBody>
          <a:bodyPr>
            <a:normAutofit/>
          </a:bodyPr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/>
              <a:t>Registrierung anhand Portnummer</a:t>
            </a:r>
            <a:br>
              <a:rPr lang="de-DE" sz="2400" dirty="0"/>
            </a:br>
            <a:r>
              <a:rPr lang="de-DE" sz="2400" dirty="0"/>
              <a:t> (HTTPS – 443, SSH – 22, </a:t>
            </a:r>
            <a:r>
              <a:rPr lang="de-DE" sz="2400" dirty="0" err="1"/>
              <a:t>BACnet</a:t>
            </a:r>
            <a:r>
              <a:rPr lang="de-DE" sz="2400" dirty="0"/>
              <a:t> – 47808)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/>
              <a:t>BAOS über serielle Schnittstelle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/>
              <a:t>Lösung: heuristischer </a:t>
            </a:r>
            <a:r>
              <a:rPr lang="de-DE" sz="2400" dirty="0" err="1"/>
              <a:t>Dissector</a:t>
            </a:r>
            <a:endParaRPr lang="de-DE" sz="2400" dirty="0"/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/>
              <a:t>Registrierung anhand Patterns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2F29F-8344-4A6F-9653-1A9D0242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26.05.2025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CDBD67-3F0B-4E6A-B57E-88D30AEB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Adam Rigely - Wireshark Dissector für BAOS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6F8C33A-5287-436D-927D-533DBD1B28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38889" r="3750" b="38333"/>
          <a:stretch/>
        </p:blipFill>
        <p:spPr>
          <a:xfrm>
            <a:off x="457200" y="4415368"/>
            <a:ext cx="11277600" cy="1562100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0D8CDE3-F9F4-48C6-91DF-A3D3C89C908A}"/>
              </a:ext>
            </a:extLst>
          </p:cNvPr>
          <p:cNvSpPr txBox="1">
            <a:spLocks/>
          </p:cNvSpPr>
          <p:nvPr/>
        </p:nvSpPr>
        <p:spPr>
          <a:xfrm>
            <a:off x="1097280" y="80483"/>
            <a:ext cx="10058400" cy="5645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SzPct val="125000"/>
              <a:buNone/>
            </a:pPr>
            <a:r>
              <a:rPr lang="de-DE" sz="1600" dirty="0">
                <a:solidFill>
                  <a:srgbClr val="FFFFFF"/>
                </a:solidFill>
              </a:rPr>
              <a:t>Betrieb -&gt; Kontext -&gt; Motivation -&gt; Planung</a:t>
            </a:r>
            <a:r>
              <a:rPr lang="de-DE" sz="1600" spc="-50" dirty="0">
                <a:ea typeface="+mj-ea"/>
                <a:cs typeface="+mj-cs"/>
              </a:rPr>
              <a:t> </a:t>
            </a:r>
            <a:r>
              <a:rPr lang="de-DE" sz="1600" dirty="0">
                <a:solidFill>
                  <a:srgbClr val="FFFFFF"/>
                </a:solidFill>
              </a:rPr>
              <a:t>-&gt; </a:t>
            </a:r>
            <a:r>
              <a:rPr lang="de-DE" sz="1600" spc="-50" dirty="0">
                <a:ea typeface="+mj-ea"/>
                <a:cs typeface="+mj-cs"/>
              </a:rPr>
              <a:t>Entwurf </a:t>
            </a:r>
            <a:r>
              <a:rPr lang="de-DE" sz="1600" dirty="0">
                <a:solidFill>
                  <a:srgbClr val="FFFFFF"/>
                </a:solidFill>
              </a:rPr>
              <a:t>-&gt; Implementierung -&gt; </a:t>
            </a:r>
            <a:r>
              <a:rPr lang="de-DE" sz="1600" dirty="0" err="1">
                <a:solidFill>
                  <a:srgbClr val="FFFFFF"/>
                </a:solidFill>
              </a:rPr>
              <a:t>Testing</a:t>
            </a:r>
            <a:r>
              <a:rPr lang="de-DE" sz="1600" dirty="0">
                <a:solidFill>
                  <a:srgbClr val="FFFFFF"/>
                </a:solidFill>
              </a:rPr>
              <a:t> -&gt; Soll / Ist -&gt; Fazit</a:t>
            </a:r>
          </a:p>
        </p:txBody>
      </p:sp>
    </p:spTree>
    <p:extLst>
      <p:ext uri="{BB962C8B-B14F-4D97-AF65-F5344CB8AC3E}">
        <p14:creationId xmlns:p14="http://schemas.microsoft.com/office/powerpoint/2010/main" val="1574942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2F29F-8344-4A6F-9653-1A9D0242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26.05.2025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CDBD67-3F0B-4E6A-B57E-88D30AEB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Adam Rigely - Wireshark Dissector für BAOS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6F8C33A-5287-436D-927D-533DBD1B28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38889" r="3750" b="38333"/>
          <a:stretch/>
        </p:blipFill>
        <p:spPr>
          <a:xfrm>
            <a:off x="457200" y="1636999"/>
            <a:ext cx="11277600" cy="156210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ED5FDC0-CC90-4321-BC20-E8DD544D45DB}"/>
              </a:ext>
            </a:extLst>
          </p:cNvPr>
          <p:cNvSpPr txBox="1">
            <a:spLocks/>
          </p:cNvSpPr>
          <p:nvPr/>
        </p:nvSpPr>
        <p:spPr>
          <a:xfrm>
            <a:off x="457200" y="3428999"/>
            <a:ext cx="6649453" cy="285950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8640" indent="-360000">
              <a:buFont typeface="+mj-lt"/>
              <a:buAutoNum type="arabicParenR"/>
            </a:pPr>
            <a:r>
              <a:rPr lang="de-DE" sz="2400" dirty="0"/>
              <a:t>Startbyte gefunden?</a:t>
            </a:r>
          </a:p>
          <a:p>
            <a:pPr marL="368640" indent="-360000">
              <a:buFont typeface="+mj-lt"/>
              <a:buAutoNum type="arabicParenR"/>
            </a:pPr>
            <a:r>
              <a:rPr lang="de-DE" sz="2400" dirty="0"/>
              <a:t>Zweites Startbyte vorhanden?</a:t>
            </a:r>
          </a:p>
          <a:p>
            <a:pPr marL="368640" indent="-360000">
              <a:buFont typeface="+mj-lt"/>
              <a:buAutoNum type="arabicParenR"/>
            </a:pPr>
            <a:r>
              <a:rPr lang="de-DE" sz="2400" dirty="0"/>
              <a:t>Länge-Bytes sind gleich?</a:t>
            </a:r>
          </a:p>
          <a:p>
            <a:pPr marL="368640" indent="-360000">
              <a:buFont typeface="+mj-lt"/>
              <a:buAutoNum type="arabicParenR"/>
            </a:pPr>
            <a:r>
              <a:rPr lang="de-DE" sz="2400" dirty="0"/>
              <a:t>Kontrollbyte hat einen der vordefinierten Werte?</a:t>
            </a:r>
          </a:p>
          <a:p>
            <a:pPr marL="368640" indent="-360000">
              <a:buFont typeface="+mj-lt"/>
              <a:buAutoNum type="arabicParenR"/>
            </a:pPr>
            <a:r>
              <a:rPr lang="de-DE" sz="2400" dirty="0"/>
              <a:t>BAOS-Mainservice-Code gefunden?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6EC9CCC-6B53-4BCC-A22B-17D476ED8BC7}"/>
              </a:ext>
            </a:extLst>
          </p:cNvPr>
          <p:cNvSpPr txBox="1">
            <a:spLocks/>
          </p:cNvSpPr>
          <p:nvPr/>
        </p:nvSpPr>
        <p:spPr>
          <a:xfrm>
            <a:off x="8508989" y="3428999"/>
            <a:ext cx="1443790" cy="2041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540" indent="-180000">
              <a:buFont typeface="Arial" panose="020B0604020202020204" pitchFamily="34" charset="0"/>
              <a:buChar char="•"/>
            </a:pPr>
            <a:r>
              <a:rPr lang="de-DE" sz="2400" dirty="0"/>
              <a:t>0x73</a:t>
            </a:r>
          </a:p>
          <a:p>
            <a:pPr marL="351540" indent="-180000">
              <a:buFont typeface="Arial" panose="020B0604020202020204" pitchFamily="34" charset="0"/>
              <a:buChar char="•"/>
            </a:pPr>
            <a:r>
              <a:rPr lang="de-DE" sz="2400" dirty="0"/>
              <a:t>0x53</a:t>
            </a:r>
          </a:p>
          <a:p>
            <a:pPr marL="351540" indent="-180000">
              <a:buFont typeface="Arial" panose="020B0604020202020204" pitchFamily="34" charset="0"/>
              <a:buChar char="•"/>
            </a:pPr>
            <a:r>
              <a:rPr lang="de-DE" sz="2400" dirty="0"/>
              <a:t>0xF3</a:t>
            </a:r>
          </a:p>
          <a:p>
            <a:pPr marL="351540" indent="-180000">
              <a:buFont typeface="Arial" panose="020B0604020202020204" pitchFamily="34" charset="0"/>
              <a:buChar char="•"/>
            </a:pPr>
            <a:r>
              <a:rPr lang="de-DE" sz="2400" dirty="0"/>
              <a:t>0xD3</a:t>
            </a:r>
          </a:p>
        </p:txBody>
      </p:sp>
      <p:cxnSp>
        <p:nvCxnSpPr>
          <p:cNvPr id="9" name="Verbinder: gekrümmt 8">
            <a:extLst>
              <a:ext uri="{FF2B5EF4-FFF2-40B4-BE49-F238E27FC236}">
                <a16:creationId xmlns:a16="http://schemas.microsoft.com/office/drawing/2014/main" id="{94BB6A8C-9B28-4459-9DF5-FCC31A933697}"/>
              </a:ext>
            </a:extLst>
          </p:cNvPr>
          <p:cNvCxnSpPr>
            <a:cxnSpLocks/>
          </p:cNvCxnSpPr>
          <p:nvPr/>
        </p:nvCxnSpPr>
        <p:spPr>
          <a:xfrm flipV="1">
            <a:off x="7106653" y="4396155"/>
            <a:ext cx="1606524" cy="74734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9A67A380-D583-4BAD-8C53-9922B6AB0AA1}"/>
              </a:ext>
            </a:extLst>
          </p:cNvPr>
          <p:cNvSpPr txBox="1">
            <a:spLocks/>
          </p:cNvSpPr>
          <p:nvPr/>
        </p:nvSpPr>
        <p:spPr>
          <a:xfrm>
            <a:off x="1097280" y="80483"/>
            <a:ext cx="10058400" cy="5645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SzPct val="125000"/>
              <a:buNone/>
            </a:pPr>
            <a:r>
              <a:rPr lang="de-DE" sz="1600" dirty="0">
                <a:solidFill>
                  <a:srgbClr val="FFFFFF"/>
                </a:solidFill>
              </a:rPr>
              <a:t>Betrieb -&gt; Kontext -&gt; Motivation -&gt; Planung</a:t>
            </a:r>
            <a:r>
              <a:rPr lang="de-DE" sz="1600" spc="-50" dirty="0">
                <a:ea typeface="+mj-ea"/>
                <a:cs typeface="+mj-cs"/>
              </a:rPr>
              <a:t> </a:t>
            </a:r>
            <a:r>
              <a:rPr lang="de-DE" sz="1600" dirty="0">
                <a:solidFill>
                  <a:srgbClr val="FFFFFF"/>
                </a:solidFill>
              </a:rPr>
              <a:t>-&gt; </a:t>
            </a:r>
            <a:r>
              <a:rPr lang="de-DE" sz="1600" spc="-50" dirty="0">
                <a:ea typeface="+mj-ea"/>
                <a:cs typeface="+mj-cs"/>
              </a:rPr>
              <a:t>Entwurf </a:t>
            </a:r>
            <a:r>
              <a:rPr lang="de-DE" sz="1600" dirty="0">
                <a:solidFill>
                  <a:srgbClr val="FFFFFF"/>
                </a:solidFill>
              </a:rPr>
              <a:t>-&gt; Implementierung -&gt; </a:t>
            </a:r>
            <a:r>
              <a:rPr lang="de-DE" sz="1600" dirty="0" err="1">
                <a:solidFill>
                  <a:srgbClr val="FFFFFF"/>
                </a:solidFill>
              </a:rPr>
              <a:t>Testing</a:t>
            </a:r>
            <a:r>
              <a:rPr lang="de-DE" sz="1600" dirty="0">
                <a:solidFill>
                  <a:srgbClr val="FFFFFF"/>
                </a:solidFill>
              </a:rPr>
              <a:t> -&gt; Soll / Ist -&gt; Fazit</a:t>
            </a:r>
          </a:p>
        </p:txBody>
      </p:sp>
    </p:spTree>
    <p:extLst>
      <p:ext uri="{BB962C8B-B14F-4D97-AF65-F5344CB8AC3E}">
        <p14:creationId xmlns:p14="http://schemas.microsoft.com/office/powerpoint/2010/main" val="287448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11F82-5746-4264-BE56-AA1FCE0B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Implementierung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E2EE0B-D63A-4C63-92C5-7EC95801C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4775" y="1998133"/>
            <a:ext cx="3217546" cy="449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err="1"/>
              <a:t>checkSerialBaosPattern</a:t>
            </a:r>
            <a:r>
              <a:rPr lang="de-DE" sz="2400" dirty="0"/>
              <a:t>()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2F29F-8344-4A6F-9653-1A9D0242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26.05.2025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CDBD67-3F0B-4E6A-B57E-88D30AEB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Adam Rigely - Wireshark Dissector für BAOS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07FD4A69-6B40-4924-946E-3E457401360C}"/>
              </a:ext>
            </a:extLst>
          </p:cNvPr>
          <p:cNvSpPr txBox="1">
            <a:spLocks/>
          </p:cNvSpPr>
          <p:nvPr/>
        </p:nvSpPr>
        <p:spPr>
          <a:xfrm>
            <a:off x="1249679" y="1998133"/>
            <a:ext cx="2884171" cy="5164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de-DE" sz="2400" dirty="0" err="1"/>
              <a:t>protoBaos.dissector</a:t>
            </a:r>
            <a:r>
              <a:rPr lang="de-DE" sz="2400" dirty="0"/>
              <a:t>()</a:t>
            </a:r>
          </a:p>
        </p:txBody>
      </p:sp>
      <p:cxnSp>
        <p:nvCxnSpPr>
          <p:cNvPr id="8" name="Verbinder: gekrümmt 7">
            <a:extLst>
              <a:ext uri="{FF2B5EF4-FFF2-40B4-BE49-F238E27FC236}">
                <a16:creationId xmlns:a16="http://schemas.microsoft.com/office/drawing/2014/main" id="{F86CDB02-6F3C-4216-9932-D53DAC8E6EEE}"/>
              </a:ext>
            </a:extLst>
          </p:cNvPr>
          <p:cNvCxnSpPr>
            <a:cxnSpLocks/>
          </p:cNvCxnSpPr>
          <p:nvPr/>
        </p:nvCxnSpPr>
        <p:spPr>
          <a:xfrm>
            <a:off x="3971020" y="2139991"/>
            <a:ext cx="3673602" cy="1270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er: gekrümmt 14">
            <a:extLst>
              <a:ext uri="{FF2B5EF4-FFF2-40B4-BE49-F238E27FC236}">
                <a16:creationId xmlns:a16="http://schemas.microsoft.com/office/drawing/2014/main" id="{B6F1C151-4C48-4F7B-9062-3CDB1E82EDA7}"/>
              </a:ext>
            </a:extLst>
          </p:cNvPr>
          <p:cNvCxnSpPr>
            <a:cxnSpLocks/>
          </p:cNvCxnSpPr>
          <p:nvPr/>
        </p:nvCxnSpPr>
        <p:spPr>
          <a:xfrm rot="10800000">
            <a:off x="3971020" y="2321178"/>
            <a:ext cx="3673604" cy="12700"/>
          </a:xfrm>
          <a:prstGeom prst="curvedConnector3">
            <a:avLst>
              <a:gd name="adj1" fmla="val 50000"/>
            </a:avLst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Inhaltsplatzhalter 2">
            <a:extLst>
              <a:ext uri="{FF2B5EF4-FFF2-40B4-BE49-F238E27FC236}">
                <a16:creationId xmlns:a16="http://schemas.microsoft.com/office/drawing/2014/main" id="{6B912524-678D-4FEA-AF30-15F6CBA1235F}"/>
              </a:ext>
            </a:extLst>
          </p:cNvPr>
          <p:cNvSpPr txBox="1">
            <a:spLocks/>
          </p:cNvSpPr>
          <p:nvPr/>
        </p:nvSpPr>
        <p:spPr>
          <a:xfrm>
            <a:off x="4133850" y="2383241"/>
            <a:ext cx="3510771" cy="392132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de-DE" sz="2400" dirty="0"/>
              <a:t>Pattern gefunden / nicht gefunden</a:t>
            </a:r>
          </a:p>
        </p:txBody>
      </p:sp>
      <p:sp>
        <p:nvSpPr>
          <p:cNvPr id="60" name="Raute 59">
            <a:extLst>
              <a:ext uri="{FF2B5EF4-FFF2-40B4-BE49-F238E27FC236}">
                <a16:creationId xmlns:a16="http://schemas.microsoft.com/office/drawing/2014/main" id="{8A18DB9C-7655-4D9E-B416-2A5EA052305E}"/>
              </a:ext>
            </a:extLst>
          </p:cNvPr>
          <p:cNvSpPr/>
          <p:nvPr/>
        </p:nvSpPr>
        <p:spPr>
          <a:xfrm>
            <a:off x="2239347" y="2629170"/>
            <a:ext cx="625151" cy="638113"/>
          </a:xfrm>
          <a:prstGeom prst="diamond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1" name="Verbinder: gekrümmt 60">
            <a:extLst>
              <a:ext uri="{FF2B5EF4-FFF2-40B4-BE49-F238E27FC236}">
                <a16:creationId xmlns:a16="http://schemas.microsoft.com/office/drawing/2014/main" id="{1C565F6E-5A69-4DDB-AEF4-FBCC484B69DA}"/>
              </a:ext>
            </a:extLst>
          </p:cNvPr>
          <p:cNvCxnSpPr>
            <a:cxnSpLocks/>
            <a:endCxn id="60" idx="0"/>
          </p:cNvCxnSpPr>
          <p:nvPr/>
        </p:nvCxnSpPr>
        <p:spPr>
          <a:xfrm rot="5400000">
            <a:off x="2404279" y="2481525"/>
            <a:ext cx="295290" cy="1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Inhaltsplatzhalter 2">
            <a:extLst>
              <a:ext uri="{FF2B5EF4-FFF2-40B4-BE49-F238E27FC236}">
                <a16:creationId xmlns:a16="http://schemas.microsoft.com/office/drawing/2014/main" id="{0BA2E769-D0B4-4E8F-976F-34403C792F34}"/>
              </a:ext>
            </a:extLst>
          </p:cNvPr>
          <p:cNvSpPr txBox="1">
            <a:spLocks/>
          </p:cNvSpPr>
          <p:nvPr/>
        </p:nvSpPr>
        <p:spPr>
          <a:xfrm>
            <a:off x="1708264" y="2579307"/>
            <a:ext cx="625151" cy="392132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de-DE" sz="2400" dirty="0" err="1"/>
              <a:t>False</a:t>
            </a:r>
            <a:endParaRPr lang="de-DE" sz="2400" dirty="0"/>
          </a:p>
        </p:txBody>
      </p:sp>
      <p:cxnSp>
        <p:nvCxnSpPr>
          <p:cNvPr id="66" name="Verbinder: gekrümmt 65">
            <a:extLst>
              <a:ext uri="{FF2B5EF4-FFF2-40B4-BE49-F238E27FC236}">
                <a16:creationId xmlns:a16="http://schemas.microsoft.com/office/drawing/2014/main" id="{0FBF80F2-78C8-4989-BDD3-D5505D0F95D5}"/>
              </a:ext>
            </a:extLst>
          </p:cNvPr>
          <p:cNvCxnSpPr>
            <a:cxnSpLocks/>
            <a:stCxn id="60" idx="1"/>
          </p:cNvCxnSpPr>
          <p:nvPr/>
        </p:nvCxnSpPr>
        <p:spPr>
          <a:xfrm rot="10800000">
            <a:off x="1556155" y="2944141"/>
            <a:ext cx="683192" cy="40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Verbinder: gekrümmt 74">
            <a:extLst>
              <a:ext uri="{FF2B5EF4-FFF2-40B4-BE49-F238E27FC236}">
                <a16:creationId xmlns:a16="http://schemas.microsoft.com/office/drawing/2014/main" id="{55F90559-D3DC-405C-BD85-0DF7AD8E09D0}"/>
              </a:ext>
            </a:extLst>
          </p:cNvPr>
          <p:cNvCxnSpPr>
            <a:cxnSpLocks/>
            <a:stCxn id="60" idx="2"/>
          </p:cNvCxnSpPr>
          <p:nvPr/>
        </p:nvCxnSpPr>
        <p:spPr>
          <a:xfrm rot="16200000" flipH="1">
            <a:off x="2332612" y="3486593"/>
            <a:ext cx="438623" cy="1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Inhaltsplatzhalter 2">
            <a:extLst>
              <a:ext uri="{FF2B5EF4-FFF2-40B4-BE49-F238E27FC236}">
                <a16:creationId xmlns:a16="http://schemas.microsoft.com/office/drawing/2014/main" id="{E7AEBD6A-8C16-442A-B03A-EAA8CE9171FF}"/>
              </a:ext>
            </a:extLst>
          </p:cNvPr>
          <p:cNvSpPr txBox="1">
            <a:spLocks/>
          </p:cNvSpPr>
          <p:nvPr/>
        </p:nvSpPr>
        <p:spPr>
          <a:xfrm>
            <a:off x="1249678" y="3573189"/>
            <a:ext cx="3284218" cy="22900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/>
              <a:t>Baumstruktur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/>
              <a:t>FT 1.2 Header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/>
              <a:t>BAOS-Payload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/>
              <a:t>FT 1.2 Trailer</a:t>
            </a:r>
          </a:p>
        </p:txBody>
      </p:sp>
      <p:cxnSp>
        <p:nvCxnSpPr>
          <p:cNvPr id="77" name="Verbinder: gekrümmt 76">
            <a:extLst>
              <a:ext uri="{FF2B5EF4-FFF2-40B4-BE49-F238E27FC236}">
                <a16:creationId xmlns:a16="http://schemas.microsoft.com/office/drawing/2014/main" id="{5F0B7410-A7B4-4519-A8CA-571869E2BB28}"/>
              </a:ext>
            </a:extLst>
          </p:cNvPr>
          <p:cNvCxnSpPr>
            <a:cxnSpLocks/>
          </p:cNvCxnSpPr>
          <p:nvPr/>
        </p:nvCxnSpPr>
        <p:spPr>
          <a:xfrm flipV="1">
            <a:off x="3209925" y="2867868"/>
            <a:ext cx="4591046" cy="1936143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Inhaltsplatzhalter 2">
            <a:extLst>
              <a:ext uri="{FF2B5EF4-FFF2-40B4-BE49-F238E27FC236}">
                <a16:creationId xmlns:a16="http://schemas.microsoft.com/office/drawing/2014/main" id="{618C6CE1-DAA2-4F5D-83D7-B2010555F029}"/>
              </a:ext>
            </a:extLst>
          </p:cNvPr>
          <p:cNvSpPr txBox="1">
            <a:spLocks/>
          </p:cNvSpPr>
          <p:nvPr/>
        </p:nvSpPr>
        <p:spPr>
          <a:xfrm>
            <a:off x="7871462" y="2702658"/>
            <a:ext cx="3425188" cy="22900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>
              <a:buFont typeface="Arial" panose="020B0604020202020204" pitchFamily="34" charset="0"/>
              <a:buChar char="•"/>
            </a:pPr>
            <a:r>
              <a:rPr lang="de-DE" dirty="0" err="1"/>
              <a:t>dissectGetServerItemReq</a:t>
            </a:r>
            <a:r>
              <a:rPr lang="de-DE" dirty="0"/>
              <a:t>()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 dirty="0" err="1"/>
              <a:t>dissectSetDatapointValueReq</a:t>
            </a:r>
            <a:r>
              <a:rPr lang="de-DE" dirty="0"/>
              <a:t>()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 dirty="0" err="1"/>
              <a:t>dissectGetParameterByteRes</a:t>
            </a:r>
            <a:r>
              <a:rPr lang="de-DE" dirty="0"/>
              <a:t>()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dirty="0"/>
              <a:t>...</a:t>
            </a:r>
            <a:br>
              <a:rPr lang="de-DE" dirty="0"/>
            </a:br>
            <a:r>
              <a:rPr lang="de-DE" dirty="0"/>
              <a:t>…</a:t>
            </a:r>
            <a:br>
              <a:rPr lang="de-DE" dirty="0"/>
            </a:br>
            <a:r>
              <a:rPr lang="de-DE" dirty="0"/>
              <a:t>(18 insgesamt)</a:t>
            </a:r>
          </a:p>
        </p:txBody>
      </p:sp>
      <p:cxnSp>
        <p:nvCxnSpPr>
          <p:cNvPr id="86" name="Verbinder: gekrümmt 85">
            <a:extLst>
              <a:ext uri="{FF2B5EF4-FFF2-40B4-BE49-F238E27FC236}">
                <a16:creationId xmlns:a16="http://schemas.microsoft.com/office/drawing/2014/main" id="{BD4E302B-CDCC-4EE6-8818-E92EC0DB46B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76577" y="3767138"/>
            <a:ext cx="4724394" cy="1557334"/>
          </a:xfrm>
          <a:prstGeom prst="curvedConnector3">
            <a:avLst>
              <a:gd name="adj1" fmla="val 50000"/>
            </a:avLst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Ellipse 90">
            <a:extLst>
              <a:ext uri="{FF2B5EF4-FFF2-40B4-BE49-F238E27FC236}">
                <a16:creationId xmlns:a16="http://schemas.microsoft.com/office/drawing/2014/main" id="{C040DEA8-4933-4F0E-9302-A4E04FD4C153}"/>
              </a:ext>
            </a:extLst>
          </p:cNvPr>
          <p:cNvSpPr/>
          <p:nvPr/>
        </p:nvSpPr>
        <p:spPr>
          <a:xfrm>
            <a:off x="3119034" y="5686289"/>
            <a:ext cx="382555" cy="3827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3D14C59F-D6D6-4BD9-A733-B3D3B2ADE518}"/>
              </a:ext>
            </a:extLst>
          </p:cNvPr>
          <p:cNvSpPr/>
          <p:nvPr/>
        </p:nvSpPr>
        <p:spPr>
          <a:xfrm>
            <a:off x="3163864" y="5741001"/>
            <a:ext cx="292893" cy="280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3" name="Verbinder: gekrümmt 92">
            <a:extLst>
              <a:ext uri="{FF2B5EF4-FFF2-40B4-BE49-F238E27FC236}">
                <a16:creationId xmlns:a16="http://schemas.microsoft.com/office/drawing/2014/main" id="{D0B96D36-74B0-46B9-ACC4-95EBE8023784}"/>
              </a:ext>
            </a:extLst>
          </p:cNvPr>
          <p:cNvCxnSpPr>
            <a:cxnSpLocks/>
            <a:endCxn id="91" idx="2"/>
          </p:cNvCxnSpPr>
          <p:nvPr/>
        </p:nvCxnSpPr>
        <p:spPr>
          <a:xfrm>
            <a:off x="2285474" y="5438775"/>
            <a:ext cx="833560" cy="438908"/>
          </a:xfrm>
          <a:prstGeom prst="curvedConnector3">
            <a:avLst>
              <a:gd name="adj1" fmla="val -27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Ellipse 100">
            <a:extLst>
              <a:ext uri="{FF2B5EF4-FFF2-40B4-BE49-F238E27FC236}">
                <a16:creationId xmlns:a16="http://schemas.microsoft.com/office/drawing/2014/main" id="{590C3C4B-2C5E-479C-81F2-249EB31F5A5F}"/>
              </a:ext>
            </a:extLst>
          </p:cNvPr>
          <p:cNvSpPr/>
          <p:nvPr/>
        </p:nvSpPr>
        <p:spPr>
          <a:xfrm>
            <a:off x="1171560" y="2751778"/>
            <a:ext cx="382555" cy="3827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74F9BFA4-1A8B-49A9-B75A-C75BF703ECA5}"/>
              </a:ext>
            </a:extLst>
          </p:cNvPr>
          <p:cNvSpPr/>
          <p:nvPr/>
        </p:nvSpPr>
        <p:spPr>
          <a:xfrm>
            <a:off x="1216390" y="2806490"/>
            <a:ext cx="292893" cy="280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Inhaltsplatzhalter 2">
            <a:extLst>
              <a:ext uri="{FF2B5EF4-FFF2-40B4-BE49-F238E27FC236}">
                <a16:creationId xmlns:a16="http://schemas.microsoft.com/office/drawing/2014/main" id="{EA4F3084-114B-456D-A5AD-FE144DF26562}"/>
              </a:ext>
            </a:extLst>
          </p:cNvPr>
          <p:cNvSpPr txBox="1">
            <a:spLocks/>
          </p:cNvSpPr>
          <p:nvPr/>
        </p:nvSpPr>
        <p:spPr>
          <a:xfrm>
            <a:off x="2389678" y="5825285"/>
            <a:ext cx="625151" cy="392132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de-DE" sz="2400" dirty="0"/>
              <a:t>True</a:t>
            </a: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5D1BE69C-5353-4C2F-B380-9464A97F7F75}"/>
              </a:ext>
            </a:extLst>
          </p:cNvPr>
          <p:cNvSpPr txBox="1">
            <a:spLocks/>
          </p:cNvSpPr>
          <p:nvPr/>
        </p:nvSpPr>
        <p:spPr>
          <a:xfrm rot="20465183">
            <a:off x="3353235" y="4152744"/>
            <a:ext cx="2076614" cy="40095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de-DE" sz="2400" dirty="0"/>
              <a:t>nach Subservice</a:t>
            </a: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76820D6E-D98F-4412-9A84-B2FE05B8B850}"/>
              </a:ext>
            </a:extLst>
          </p:cNvPr>
          <p:cNvSpPr txBox="1">
            <a:spLocks/>
          </p:cNvSpPr>
          <p:nvPr/>
        </p:nvSpPr>
        <p:spPr>
          <a:xfrm>
            <a:off x="1097280" y="80483"/>
            <a:ext cx="10058400" cy="5645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SzPct val="125000"/>
              <a:buNone/>
            </a:pPr>
            <a:r>
              <a:rPr lang="de-DE" sz="1600" dirty="0">
                <a:solidFill>
                  <a:srgbClr val="FFFFFF"/>
                </a:solidFill>
              </a:rPr>
              <a:t>Betrieb -&gt; Kontext -&gt; Motivation -&gt; Planung</a:t>
            </a:r>
            <a:r>
              <a:rPr lang="de-DE" sz="1600" spc="-50" dirty="0">
                <a:ea typeface="+mj-ea"/>
                <a:cs typeface="+mj-cs"/>
              </a:rPr>
              <a:t> </a:t>
            </a:r>
            <a:r>
              <a:rPr lang="de-DE" sz="1600" dirty="0">
                <a:solidFill>
                  <a:srgbClr val="FFFFFF"/>
                </a:solidFill>
              </a:rPr>
              <a:t>-&gt; Entwurf -&gt; </a:t>
            </a:r>
            <a:r>
              <a:rPr lang="de-DE" sz="1600" spc="-50" dirty="0">
                <a:ea typeface="+mj-ea"/>
                <a:cs typeface="+mj-cs"/>
              </a:rPr>
              <a:t>Implementierung</a:t>
            </a:r>
            <a:r>
              <a:rPr lang="de-DE" sz="1600" dirty="0">
                <a:solidFill>
                  <a:srgbClr val="FFFFFF"/>
                </a:solidFill>
              </a:rPr>
              <a:t> -&gt; </a:t>
            </a:r>
            <a:r>
              <a:rPr lang="de-DE" sz="1600" dirty="0" err="1">
                <a:solidFill>
                  <a:srgbClr val="FFFFFF"/>
                </a:solidFill>
              </a:rPr>
              <a:t>Testing</a:t>
            </a:r>
            <a:r>
              <a:rPr lang="de-DE" sz="1600" dirty="0">
                <a:solidFill>
                  <a:srgbClr val="FFFFFF"/>
                </a:solidFill>
              </a:rPr>
              <a:t> -&gt; Soll / Ist -&gt; Fazit</a:t>
            </a:r>
          </a:p>
        </p:txBody>
      </p:sp>
    </p:spTree>
    <p:extLst>
      <p:ext uri="{BB962C8B-B14F-4D97-AF65-F5344CB8AC3E}">
        <p14:creationId xmlns:p14="http://schemas.microsoft.com/office/powerpoint/2010/main" val="2822972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59" grpId="0"/>
      <p:bldP spid="60" grpId="0" animBg="1"/>
      <p:bldP spid="65" grpId="0"/>
      <p:bldP spid="80" grpId="0"/>
      <p:bldP spid="91" grpId="0" animBg="1"/>
      <p:bldP spid="92" grpId="0" animBg="1"/>
      <p:bldP spid="101" grpId="0" animBg="1"/>
      <p:bldP spid="102" grpId="0" animBg="1"/>
      <p:bldP spid="10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11F82-5746-4264-BE56-AA1FCE0B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Testing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E2EE0B-D63A-4C63-92C5-7EC95801C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4998721" cy="2788178"/>
          </a:xfrm>
        </p:spPr>
        <p:txBody>
          <a:bodyPr>
            <a:normAutofit/>
          </a:bodyPr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/>
              <a:t>Während und nach Entwicklung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/>
              <a:t>Manuelle Tests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/>
              <a:t>Testfunktionen im BAOS-Protokoll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/>
              <a:t>Zentrale Funktion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2F29F-8344-4A6F-9653-1A9D0242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26.05.2025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CDBD67-3F0B-4E6A-B57E-88D30AEB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Adam Rigely - Wireshark Dissector für BAOS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A12D567-CC4D-4892-8433-449180A6C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45734"/>
            <a:ext cx="4048023" cy="896630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AC3057E-CE8D-48DF-9030-903678FEE624}"/>
              </a:ext>
            </a:extLst>
          </p:cNvPr>
          <p:cNvSpPr txBox="1">
            <a:spLocks/>
          </p:cNvSpPr>
          <p:nvPr/>
        </p:nvSpPr>
        <p:spPr>
          <a:xfrm>
            <a:off x="7974058" y="2630930"/>
            <a:ext cx="291905" cy="43961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/>
              <a:t>…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772DA36-FE98-4428-A603-130192710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080917"/>
            <a:ext cx="5255349" cy="2788178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D5FA278-8F1B-4D05-AD6D-3FE08D8BE015}"/>
              </a:ext>
            </a:extLst>
          </p:cNvPr>
          <p:cNvSpPr txBox="1">
            <a:spLocks/>
          </p:cNvSpPr>
          <p:nvPr/>
        </p:nvSpPr>
        <p:spPr>
          <a:xfrm>
            <a:off x="7974057" y="5768033"/>
            <a:ext cx="291905" cy="43961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/>
              <a:t>…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AA5C1AFF-1650-4B55-8F5D-B42DF196F922}"/>
              </a:ext>
            </a:extLst>
          </p:cNvPr>
          <p:cNvSpPr txBox="1">
            <a:spLocks/>
          </p:cNvSpPr>
          <p:nvPr/>
        </p:nvSpPr>
        <p:spPr>
          <a:xfrm>
            <a:off x="1097280" y="80483"/>
            <a:ext cx="10058400" cy="5645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SzPct val="125000"/>
              <a:buNone/>
            </a:pPr>
            <a:r>
              <a:rPr lang="de-DE" sz="1600" dirty="0">
                <a:solidFill>
                  <a:srgbClr val="FFFFFF"/>
                </a:solidFill>
              </a:rPr>
              <a:t>Betrieb -&gt; Kontext -&gt; Motivation -&gt; Planung</a:t>
            </a:r>
            <a:r>
              <a:rPr lang="de-DE" sz="1600" spc="-50" dirty="0">
                <a:ea typeface="+mj-ea"/>
                <a:cs typeface="+mj-cs"/>
              </a:rPr>
              <a:t> </a:t>
            </a:r>
            <a:r>
              <a:rPr lang="de-DE" sz="1600" dirty="0">
                <a:solidFill>
                  <a:srgbClr val="FFFFFF"/>
                </a:solidFill>
              </a:rPr>
              <a:t>-&gt; Entwurf -&gt; Implementierung -&gt; </a:t>
            </a:r>
            <a:r>
              <a:rPr lang="de-DE" sz="1600" spc="-50" dirty="0" err="1">
                <a:ea typeface="+mj-ea"/>
                <a:cs typeface="+mj-cs"/>
              </a:rPr>
              <a:t>Testing</a:t>
            </a:r>
            <a:r>
              <a:rPr lang="de-DE" sz="1600" dirty="0">
                <a:solidFill>
                  <a:srgbClr val="FFFFFF"/>
                </a:solidFill>
              </a:rPr>
              <a:t> -&gt; Soll / Ist -&gt; Fazit</a:t>
            </a:r>
          </a:p>
        </p:txBody>
      </p:sp>
    </p:spTree>
    <p:extLst>
      <p:ext uri="{BB962C8B-B14F-4D97-AF65-F5344CB8AC3E}">
        <p14:creationId xmlns:p14="http://schemas.microsoft.com/office/powerpoint/2010/main" val="2593555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11F82-5746-4264-BE56-AA1FCE0B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Soll / Ist - Vergleich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2F29F-8344-4A6F-9653-1A9D0242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26.05.2025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CDBD67-3F0B-4E6A-B57E-88D30AEB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Adam Rigely - Wireshark Dissector für BAOS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16EC9E4-4F1B-4741-B3A8-3C7F636128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t="24682" r="10121" b="31342"/>
          <a:stretch/>
        </p:blipFill>
        <p:spPr>
          <a:xfrm>
            <a:off x="313518" y="1862088"/>
            <a:ext cx="5250106" cy="406840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426C1A7-778D-4650-AAD4-813BA3447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1971"/>
            <a:ext cx="5782482" cy="3848637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2F5A887-CD0B-406C-BE4E-C6426FDC3D3E}"/>
              </a:ext>
            </a:extLst>
          </p:cNvPr>
          <p:cNvSpPr txBox="1">
            <a:spLocks/>
          </p:cNvSpPr>
          <p:nvPr/>
        </p:nvSpPr>
        <p:spPr>
          <a:xfrm>
            <a:off x="1097280" y="80483"/>
            <a:ext cx="10058400" cy="5645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SzPct val="125000"/>
              <a:buNone/>
            </a:pPr>
            <a:r>
              <a:rPr lang="de-DE" sz="1600" dirty="0">
                <a:solidFill>
                  <a:srgbClr val="FFFFFF"/>
                </a:solidFill>
              </a:rPr>
              <a:t>Betrieb -&gt; Kontext -&gt; Motivation -&gt; Planung</a:t>
            </a:r>
            <a:r>
              <a:rPr lang="de-DE" sz="1600" spc="-50" dirty="0">
                <a:ea typeface="+mj-ea"/>
                <a:cs typeface="+mj-cs"/>
              </a:rPr>
              <a:t> </a:t>
            </a:r>
            <a:r>
              <a:rPr lang="de-DE" sz="1600" dirty="0">
                <a:solidFill>
                  <a:srgbClr val="FFFFFF"/>
                </a:solidFill>
              </a:rPr>
              <a:t>-&gt; Entwurf -&gt; Implementierung -&gt; </a:t>
            </a:r>
            <a:r>
              <a:rPr lang="de-DE" sz="1600" dirty="0" err="1">
                <a:solidFill>
                  <a:srgbClr val="FFFFFF"/>
                </a:solidFill>
              </a:rPr>
              <a:t>Testing</a:t>
            </a:r>
            <a:r>
              <a:rPr lang="de-DE" sz="1600" dirty="0">
                <a:solidFill>
                  <a:srgbClr val="FFFFFF"/>
                </a:solidFill>
              </a:rPr>
              <a:t> -&gt; </a:t>
            </a:r>
            <a:r>
              <a:rPr lang="de-DE" sz="1600" spc="-50" dirty="0">
                <a:ea typeface="+mj-ea"/>
                <a:cs typeface="+mj-cs"/>
              </a:rPr>
              <a:t>Soll / Ist </a:t>
            </a:r>
            <a:r>
              <a:rPr lang="de-DE" sz="1600" dirty="0">
                <a:solidFill>
                  <a:srgbClr val="FFFFFF"/>
                </a:solidFill>
              </a:rPr>
              <a:t>-&gt; Fazit</a:t>
            </a:r>
          </a:p>
        </p:txBody>
      </p:sp>
    </p:spTree>
    <p:extLst>
      <p:ext uri="{BB962C8B-B14F-4D97-AF65-F5344CB8AC3E}">
        <p14:creationId xmlns:p14="http://schemas.microsoft.com/office/powerpoint/2010/main" val="1324616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11F82-5746-4264-BE56-AA1FCE0B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Soll / Ist - Vergleich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2F29F-8344-4A6F-9653-1A9D0242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26.05.2025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CDBD67-3F0B-4E6A-B57E-88D30AEB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Adam Rigely - Wireshark Dissector für BAOS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17D0DFC-73E4-4A29-864A-A9677CADC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83" y="1859185"/>
            <a:ext cx="6374497" cy="4242663"/>
          </a:xfrm>
          <a:prstGeom prst="rect">
            <a:avLst/>
          </a:prstGeom>
        </p:spPr>
      </p:pic>
      <p:cxnSp>
        <p:nvCxnSpPr>
          <p:cNvPr id="11" name="Verbinder: gekrümmt 10">
            <a:extLst>
              <a:ext uri="{FF2B5EF4-FFF2-40B4-BE49-F238E27FC236}">
                <a16:creationId xmlns:a16="http://schemas.microsoft.com/office/drawing/2014/main" id="{76FC9632-82F7-4E49-98B7-502F28A255B3}"/>
              </a:ext>
            </a:extLst>
          </p:cNvPr>
          <p:cNvCxnSpPr>
            <a:cxnSpLocks/>
          </p:cNvCxnSpPr>
          <p:nvPr/>
        </p:nvCxnSpPr>
        <p:spPr>
          <a:xfrm flipV="1">
            <a:off x="3619500" y="1942224"/>
            <a:ext cx="1161683" cy="229476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1ADB565A-F5D9-4769-8093-E530503E7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2224"/>
            <a:ext cx="2933700" cy="2788178"/>
          </a:xfrm>
        </p:spPr>
        <p:txBody>
          <a:bodyPr>
            <a:normAutofit/>
          </a:bodyPr>
          <a:lstStyle/>
          <a:p>
            <a:pPr marL="254340" indent="-342900">
              <a:buFont typeface="Wingdings" panose="05000000000000000000" pitchFamily="2" charset="2"/>
              <a:buChar char="ü"/>
            </a:pPr>
            <a:r>
              <a:rPr lang="de-DE" sz="2400" dirty="0"/>
              <a:t>Protokoll erkannt</a:t>
            </a:r>
          </a:p>
          <a:p>
            <a:pPr marL="254340" indent="-342900">
              <a:buFont typeface="Wingdings" panose="05000000000000000000" pitchFamily="2" charset="2"/>
              <a:buChar char="ü"/>
            </a:pPr>
            <a:r>
              <a:rPr lang="de-DE" sz="2400" dirty="0"/>
              <a:t>Baumstruktur</a:t>
            </a:r>
          </a:p>
          <a:p>
            <a:pPr marL="254340" indent="-342900">
              <a:buFont typeface="Wingdings" panose="05000000000000000000" pitchFamily="2" charset="2"/>
              <a:buChar char="ü"/>
            </a:pPr>
            <a:r>
              <a:rPr lang="de-DE" sz="2400" dirty="0"/>
              <a:t>Datenpaket</a:t>
            </a:r>
            <a:br>
              <a:rPr lang="de-DE" sz="2400" dirty="0"/>
            </a:br>
            <a:r>
              <a:rPr lang="de-DE" sz="2400" dirty="0"/>
              <a:t> korrekt zerlegt</a:t>
            </a:r>
          </a:p>
          <a:p>
            <a:pPr marL="254340" indent="-342900">
              <a:buFont typeface="Wingdings" panose="05000000000000000000" pitchFamily="2" charset="2"/>
              <a:buChar char="ü"/>
            </a:pPr>
            <a:r>
              <a:rPr lang="de-DE" sz="2400" dirty="0"/>
              <a:t>Übersichtliche</a:t>
            </a:r>
            <a:br>
              <a:rPr lang="de-DE" sz="2400" dirty="0"/>
            </a:br>
            <a:r>
              <a:rPr lang="de-DE" sz="2400" dirty="0"/>
              <a:t> Darstellung</a:t>
            </a:r>
          </a:p>
          <a:p>
            <a:pPr indent="-1800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cxnSp>
        <p:nvCxnSpPr>
          <p:cNvPr id="19" name="Verbinder: gekrümmt 18">
            <a:extLst>
              <a:ext uri="{FF2B5EF4-FFF2-40B4-BE49-F238E27FC236}">
                <a16:creationId xmlns:a16="http://schemas.microsoft.com/office/drawing/2014/main" id="{EC2EB445-19BC-478F-B613-792818152CD3}"/>
              </a:ext>
            </a:extLst>
          </p:cNvPr>
          <p:cNvCxnSpPr>
            <a:cxnSpLocks/>
          </p:cNvCxnSpPr>
          <p:nvPr/>
        </p:nvCxnSpPr>
        <p:spPr>
          <a:xfrm flipV="1">
            <a:off x="3195893" y="2095297"/>
            <a:ext cx="1789345" cy="58635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Verbinder: gekrümmt 20">
            <a:extLst>
              <a:ext uri="{FF2B5EF4-FFF2-40B4-BE49-F238E27FC236}">
                <a16:creationId xmlns:a16="http://schemas.microsoft.com/office/drawing/2014/main" id="{C4A0B855-0D19-4A5F-9ADA-F8DC68D18250}"/>
              </a:ext>
            </a:extLst>
          </p:cNvPr>
          <p:cNvCxnSpPr>
            <a:cxnSpLocks/>
          </p:cNvCxnSpPr>
          <p:nvPr/>
        </p:nvCxnSpPr>
        <p:spPr>
          <a:xfrm>
            <a:off x="3195893" y="2681655"/>
            <a:ext cx="1944016" cy="673642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er: gekrümmt 35">
            <a:extLst>
              <a:ext uri="{FF2B5EF4-FFF2-40B4-BE49-F238E27FC236}">
                <a16:creationId xmlns:a16="http://schemas.microsoft.com/office/drawing/2014/main" id="{4FB279BC-8ACB-46EB-90DF-7F8E4FB489B1}"/>
              </a:ext>
            </a:extLst>
          </p:cNvPr>
          <p:cNvCxnSpPr>
            <a:cxnSpLocks/>
          </p:cNvCxnSpPr>
          <p:nvPr/>
        </p:nvCxnSpPr>
        <p:spPr>
          <a:xfrm>
            <a:off x="3238500" y="3502704"/>
            <a:ext cx="2159977" cy="216442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Verbinder: gekrümmt 38">
            <a:extLst>
              <a:ext uri="{FF2B5EF4-FFF2-40B4-BE49-F238E27FC236}">
                <a16:creationId xmlns:a16="http://schemas.microsoft.com/office/drawing/2014/main" id="{B6164EB2-A3C5-4B09-87FD-6A498FAAC8F8}"/>
              </a:ext>
            </a:extLst>
          </p:cNvPr>
          <p:cNvCxnSpPr>
            <a:cxnSpLocks/>
          </p:cNvCxnSpPr>
          <p:nvPr/>
        </p:nvCxnSpPr>
        <p:spPr>
          <a:xfrm>
            <a:off x="3238500" y="3502704"/>
            <a:ext cx="2159977" cy="559342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0A8D7B5E-85FE-4EFE-A8FB-E70C03047A77}"/>
              </a:ext>
            </a:extLst>
          </p:cNvPr>
          <p:cNvSpPr txBox="1">
            <a:spLocks/>
          </p:cNvSpPr>
          <p:nvPr/>
        </p:nvSpPr>
        <p:spPr>
          <a:xfrm>
            <a:off x="1097280" y="80483"/>
            <a:ext cx="10058400" cy="5645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SzPct val="125000"/>
              <a:buNone/>
            </a:pPr>
            <a:r>
              <a:rPr lang="de-DE" sz="1600" dirty="0">
                <a:solidFill>
                  <a:srgbClr val="FFFFFF"/>
                </a:solidFill>
              </a:rPr>
              <a:t>Betrieb -&gt; Kontext -&gt; Motivation -&gt; Planung</a:t>
            </a:r>
            <a:r>
              <a:rPr lang="de-DE" sz="1600" spc="-50" dirty="0">
                <a:ea typeface="+mj-ea"/>
                <a:cs typeface="+mj-cs"/>
              </a:rPr>
              <a:t> </a:t>
            </a:r>
            <a:r>
              <a:rPr lang="de-DE" sz="1600" dirty="0">
                <a:solidFill>
                  <a:srgbClr val="FFFFFF"/>
                </a:solidFill>
              </a:rPr>
              <a:t>-&gt; Entwurf -&gt; Implementierung -&gt; </a:t>
            </a:r>
            <a:r>
              <a:rPr lang="de-DE" sz="1600" dirty="0" err="1">
                <a:solidFill>
                  <a:srgbClr val="FFFFFF"/>
                </a:solidFill>
              </a:rPr>
              <a:t>Testing</a:t>
            </a:r>
            <a:r>
              <a:rPr lang="de-DE" sz="1600" dirty="0">
                <a:solidFill>
                  <a:srgbClr val="FFFFFF"/>
                </a:solidFill>
              </a:rPr>
              <a:t> -&gt; </a:t>
            </a:r>
            <a:r>
              <a:rPr lang="de-DE" sz="1600" spc="-50" dirty="0">
                <a:ea typeface="+mj-ea"/>
                <a:cs typeface="+mj-cs"/>
              </a:rPr>
              <a:t>Soll / Ist </a:t>
            </a:r>
            <a:r>
              <a:rPr lang="de-DE" sz="1600" dirty="0">
                <a:solidFill>
                  <a:srgbClr val="FFFFFF"/>
                </a:solidFill>
              </a:rPr>
              <a:t>-&gt; Fazit</a:t>
            </a:r>
          </a:p>
        </p:txBody>
      </p:sp>
    </p:spTree>
    <p:extLst>
      <p:ext uri="{BB962C8B-B14F-4D97-AF65-F5344CB8AC3E}">
        <p14:creationId xmlns:p14="http://schemas.microsoft.com/office/powerpoint/2010/main" val="1912813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11F82-5746-4264-BE56-AA1FCE0B7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2F29F-8344-4A6F-9653-1A9D0242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26.05.2025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CDBD67-3F0B-4E6A-B57E-88D30AEB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Adam Rigely - Wireshark Dissector für BAOS</a:t>
            </a:r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1ADB565A-F5D9-4769-8093-E530503E7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2224"/>
            <a:ext cx="4998720" cy="1486776"/>
          </a:xfrm>
        </p:spPr>
        <p:txBody>
          <a:bodyPr>
            <a:normAutofit/>
          </a:bodyPr>
          <a:lstStyle/>
          <a:p>
            <a:pPr marL="254340" indent="-180000">
              <a:buFont typeface="Arial" panose="020B0604020202020204" pitchFamily="34" charset="0"/>
              <a:buChar char="•"/>
            </a:pPr>
            <a:r>
              <a:rPr lang="de-DE" sz="2400" dirty="0"/>
              <a:t>Abgabe</a:t>
            </a:r>
          </a:p>
          <a:p>
            <a:pPr marL="254340" indent="-180000">
              <a:buFont typeface="Arial" panose="020B0604020202020204" pitchFamily="34" charset="0"/>
              <a:buChar char="•"/>
            </a:pPr>
            <a:r>
              <a:rPr lang="de-DE" sz="2400" dirty="0"/>
              <a:t>Endergebnis zufriedenstellend</a:t>
            </a:r>
          </a:p>
          <a:p>
            <a:pPr marL="254340" indent="-180000">
              <a:buFont typeface="Arial" panose="020B0604020202020204" pitchFamily="34" charset="0"/>
              <a:buChar char="•"/>
            </a:pPr>
            <a:r>
              <a:rPr lang="de-DE" sz="2400" dirty="0"/>
              <a:t>Dokumentationen geschrieben</a:t>
            </a:r>
          </a:p>
          <a:p>
            <a:pPr marL="254340" indent="-1800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60DAB6F-914E-4EF4-AE38-8336608026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7399" b="3649"/>
          <a:stretch/>
        </p:blipFill>
        <p:spPr>
          <a:xfrm>
            <a:off x="8097715" y="596262"/>
            <a:ext cx="4094285" cy="552156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05D371E-F42D-418A-8A55-9898C0D174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26667" r="7148" b="38846"/>
          <a:stretch/>
        </p:blipFill>
        <p:spPr>
          <a:xfrm>
            <a:off x="263769" y="3752700"/>
            <a:ext cx="7833946" cy="2365131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7E63203-694E-4B3E-8B51-337E62576C70}"/>
              </a:ext>
            </a:extLst>
          </p:cNvPr>
          <p:cNvSpPr txBox="1">
            <a:spLocks/>
          </p:cNvSpPr>
          <p:nvPr/>
        </p:nvSpPr>
        <p:spPr>
          <a:xfrm>
            <a:off x="1097280" y="80483"/>
            <a:ext cx="10058400" cy="5645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SzPct val="125000"/>
              <a:buNone/>
            </a:pPr>
            <a:r>
              <a:rPr lang="de-DE" sz="1600" dirty="0">
                <a:solidFill>
                  <a:srgbClr val="FFFFFF"/>
                </a:solidFill>
              </a:rPr>
              <a:t>Betrieb -&gt; Kontext -&gt; Motivation -&gt; Planung</a:t>
            </a:r>
            <a:r>
              <a:rPr lang="de-DE" sz="1600" spc="-50" dirty="0">
                <a:ea typeface="+mj-ea"/>
                <a:cs typeface="+mj-cs"/>
              </a:rPr>
              <a:t> </a:t>
            </a:r>
            <a:r>
              <a:rPr lang="de-DE" sz="1600" dirty="0">
                <a:solidFill>
                  <a:srgbClr val="FFFFFF"/>
                </a:solidFill>
              </a:rPr>
              <a:t>-&gt; Entwurf -&gt; Implementierung -&gt; </a:t>
            </a:r>
            <a:r>
              <a:rPr lang="de-DE" sz="1600" dirty="0" err="1">
                <a:solidFill>
                  <a:srgbClr val="FFFFFF"/>
                </a:solidFill>
              </a:rPr>
              <a:t>Testing</a:t>
            </a:r>
            <a:r>
              <a:rPr lang="de-DE" sz="1600" dirty="0">
                <a:solidFill>
                  <a:srgbClr val="FFFFFF"/>
                </a:solidFill>
              </a:rPr>
              <a:t> -&gt; Soll / Ist -&gt; </a:t>
            </a:r>
            <a:r>
              <a:rPr lang="de-DE" sz="1600" spc="-50" dirty="0">
                <a:ea typeface="+mj-ea"/>
                <a:cs typeface="+mj-cs"/>
              </a:rPr>
              <a:t>Fazit</a:t>
            </a:r>
          </a:p>
        </p:txBody>
      </p:sp>
    </p:spTree>
    <p:extLst>
      <p:ext uri="{BB962C8B-B14F-4D97-AF65-F5344CB8AC3E}">
        <p14:creationId xmlns:p14="http://schemas.microsoft.com/office/powerpoint/2010/main" val="3263689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11F82-5746-4264-BE56-AA1FCE0B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2F29F-8344-4A6F-9653-1A9D0242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26.05.2025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CDBD67-3F0B-4E6A-B57E-88D30AEB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Adam Rigely - Wireshark Dissector für BAOS</a:t>
            </a:r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1ADB565A-F5D9-4769-8093-E530503E7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42223"/>
            <a:ext cx="10121705" cy="1724169"/>
          </a:xfrm>
        </p:spPr>
        <p:txBody>
          <a:bodyPr>
            <a:normAutofit/>
          </a:bodyPr>
          <a:lstStyle/>
          <a:p>
            <a:pPr marL="254340" indent="-180000">
              <a:buFont typeface="Arial" panose="020B0604020202020204" pitchFamily="34" charset="0"/>
              <a:buChar char="•"/>
            </a:pPr>
            <a:r>
              <a:rPr lang="de-DE" sz="2400" dirty="0"/>
              <a:t>C-Version</a:t>
            </a:r>
          </a:p>
          <a:p>
            <a:pPr marL="546948" lvl="1" indent="-180000">
              <a:buFont typeface="Arial" panose="020B0604020202020204" pitchFamily="34" charset="0"/>
              <a:buChar char="•"/>
            </a:pPr>
            <a:r>
              <a:rPr lang="de-DE" sz="2200" dirty="0"/>
              <a:t>Leistung</a:t>
            </a:r>
          </a:p>
          <a:p>
            <a:pPr marL="546948" lvl="1" indent="-180000">
              <a:buFont typeface="Arial" panose="020B0604020202020204" pitchFamily="34" charset="0"/>
              <a:buChar char="•"/>
            </a:pPr>
            <a:r>
              <a:rPr lang="de-DE" sz="2200" dirty="0"/>
              <a:t>Konfigurierbarkeit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D7FEA77-1F30-42A0-BDEE-4EA9F42619C4}"/>
              </a:ext>
            </a:extLst>
          </p:cNvPr>
          <p:cNvSpPr txBox="1">
            <a:spLocks/>
          </p:cNvSpPr>
          <p:nvPr/>
        </p:nvSpPr>
        <p:spPr>
          <a:xfrm>
            <a:off x="1097280" y="80483"/>
            <a:ext cx="10058400" cy="5645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SzPct val="125000"/>
              <a:buNone/>
            </a:pPr>
            <a:r>
              <a:rPr lang="de-DE" sz="1600" dirty="0">
                <a:solidFill>
                  <a:srgbClr val="FFFFFF"/>
                </a:solidFill>
              </a:rPr>
              <a:t>Betrieb -&gt; Kontext -&gt; Motivation -&gt; Planung</a:t>
            </a:r>
            <a:r>
              <a:rPr lang="de-DE" sz="1600" spc="-50" dirty="0">
                <a:ea typeface="+mj-ea"/>
                <a:cs typeface="+mj-cs"/>
              </a:rPr>
              <a:t> </a:t>
            </a:r>
            <a:r>
              <a:rPr lang="de-DE" sz="1600" dirty="0">
                <a:solidFill>
                  <a:srgbClr val="FFFFFF"/>
                </a:solidFill>
              </a:rPr>
              <a:t>-&gt; Entwurf -&gt; Implementierung -&gt; </a:t>
            </a:r>
            <a:r>
              <a:rPr lang="de-DE" sz="1600" dirty="0" err="1">
                <a:solidFill>
                  <a:srgbClr val="FFFFFF"/>
                </a:solidFill>
              </a:rPr>
              <a:t>Testing</a:t>
            </a:r>
            <a:r>
              <a:rPr lang="de-DE" sz="1600" dirty="0">
                <a:solidFill>
                  <a:srgbClr val="FFFFFF"/>
                </a:solidFill>
              </a:rPr>
              <a:t> -&gt; Soll / Ist -&gt; </a:t>
            </a:r>
            <a:r>
              <a:rPr lang="de-DE" sz="1600" spc="-50" dirty="0">
                <a:ea typeface="+mj-ea"/>
                <a:cs typeface="+mj-cs"/>
              </a:rPr>
              <a:t>Fazit</a:t>
            </a:r>
          </a:p>
        </p:txBody>
      </p:sp>
    </p:spTree>
    <p:extLst>
      <p:ext uri="{BB962C8B-B14F-4D97-AF65-F5344CB8AC3E}">
        <p14:creationId xmlns:p14="http://schemas.microsoft.com/office/powerpoint/2010/main" val="3544937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559BA7-D0C5-42A5-8459-7E1857DD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A1FFBB-4C42-4123-95DC-4A59AABB8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0000">
              <a:buSzPct val="125000"/>
              <a:buFont typeface="Arial" panose="020B0604020202020204" pitchFamily="34" charset="0"/>
              <a:buChar char="•"/>
            </a:pPr>
            <a:r>
              <a:rPr lang="de-DE" dirty="0"/>
              <a:t>KNX </a:t>
            </a:r>
            <a:r>
              <a:rPr lang="de-DE" dirty="0" err="1"/>
              <a:t>Specification</a:t>
            </a:r>
            <a:r>
              <a:rPr lang="de-DE" dirty="0"/>
              <a:t> v2.1, KNX </a:t>
            </a:r>
            <a:r>
              <a:rPr lang="de-DE" dirty="0" err="1"/>
              <a:t>Association</a:t>
            </a:r>
            <a:endParaRPr lang="de-DE" dirty="0"/>
          </a:p>
          <a:p>
            <a:pPr indent="-180000">
              <a:buSzPct val="125000"/>
              <a:buFont typeface="Arial" panose="020B0604020202020204" pitchFamily="34" charset="0"/>
              <a:buChar char="•"/>
            </a:pPr>
            <a:r>
              <a:rPr lang="de-DE" dirty="0"/>
              <a:t>[FIRMENWEBSITE]</a:t>
            </a:r>
          </a:p>
          <a:p>
            <a:pPr indent="-180000">
              <a:buSzPct val="125000"/>
              <a:buFont typeface="Arial" panose="020B0604020202020204" pitchFamily="34" charset="0"/>
              <a:buChar char="•"/>
            </a:pPr>
            <a:r>
              <a:rPr lang="de-DE" dirty="0"/>
              <a:t>https://weinzierl.de/</a:t>
            </a:r>
          </a:p>
          <a:p>
            <a:pPr indent="-180000">
              <a:buSzPct val="125000"/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02AFF9-36BA-43A5-B60D-34314393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26.05.2025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E7EC3D-0341-44C2-9587-08963147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Adam Rigely - Wireshark </a:t>
            </a:r>
            <a:r>
              <a:rPr lang="de-DE" dirty="0" err="1"/>
              <a:t>Dissector</a:t>
            </a:r>
            <a:r>
              <a:rPr lang="de-DE" dirty="0"/>
              <a:t> für BAOS</a:t>
            </a:r>
          </a:p>
        </p:txBody>
      </p:sp>
    </p:spTree>
    <p:extLst>
      <p:ext uri="{BB962C8B-B14F-4D97-AF65-F5344CB8AC3E}">
        <p14:creationId xmlns:p14="http://schemas.microsoft.com/office/powerpoint/2010/main" val="2274047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9A2FD43-0F3A-4CC6-B4C7-88287343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dirty="0"/>
              <a:t>Gliederung der Präsentation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162CB11C-13FA-4D40-9FA5-780863506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26.05.2025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3571B34A-E259-4C86-AB38-2FD7D2C4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Adam Rigely - Wireshark Dissector für BAOS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A6BD922-30EA-4EAA-951A-83E1C40204CD}"/>
              </a:ext>
            </a:extLst>
          </p:cNvPr>
          <p:cNvSpPr txBox="1">
            <a:spLocks/>
          </p:cNvSpPr>
          <p:nvPr/>
        </p:nvSpPr>
        <p:spPr>
          <a:xfrm>
            <a:off x="1097280" y="1845733"/>
            <a:ext cx="10227212" cy="44935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Vorstellung des Betriebs</a:t>
            </a:r>
          </a:p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KNX &amp; BAOS – Kontext</a:t>
            </a:r>
          </a:p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Motivation für das Projekt</a:t>
            </a:r>
          </a:p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Projektplanung</a:t>
            </a:r>
          </a:p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Entwurfsplanung</a:t>
            </a:r>
          </a:p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Implementierung</a:t>
            </a:r>
          </a:p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r>
              <a:rPr lang="de-DE" sz="2400" dirty="0" err="1"/>
              <a:t>Testing</a:t>
            </a:r>
            <a:endParaRPr lang="de-DE" sz="2400" dirty="0"/>
          </a:p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Soll / Ist - Vergleich</a:t>
            </a:r>
          </a:p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Fazit</a:t>
            </a:r>
          </a:p>
        </p:txBody>
      </p:sp>
    </p:spTree>
    <p:extLst>
      <p:ext uri="{BB962C8B-B14F-4D97-AF65-F5344CB8AC3E}">
        <p14:creationId xmlns:p14="http://schemas.microsoft.com/office/powerpoint/2010/main" val="1166858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11F82-5746-4264-BE56-AA1FCE0B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Vielen Dank für Ihre Aufmerksamkeit!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2F29F-8344-4A6F-9653-1A9D0242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26.05.2025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CDBD67-3F0B-4E6A-B57E-88D30AEB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Adam Rigely - Wireshark Dissector für BAOS</a:t>
            </a:r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1ADB565A-F5D9-4769-8093-E530503E7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912" y="2949380"/>
            <a:ext cx="2270175" cy="959240"/>
          </a:xfrm>
        </p:spPr>
        <p:txBody>
          <a:bodyPr>
            <a:normAutofit/>
          </a:bodyPr>
          <a:lstStyle/>
          <a:p>
            <a:pPr marL="74340" indent="0" algn="ctr">
              <a:buNone/>
            </a:pPr>
            <a:r>
              <a:rPr lang="de-DE" sz="60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582829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FC4CD-4369-401E-971A-10F85061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dirty="0"/>
              <a:t>Vorstellung der [FIRMENNAME]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1086E6-8950-4A21-815C-522EFB08B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023360"/>
          </a:xfrm>
        </p:spPr>
        <p:txBody>
          <a:bodyPr>
            <a:normAutofit/>
          </a:bodyPr>
          <a:lstStyle/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Anbieter von Automationssystemen in der Gebäudetechnik</a:t>
            </a:r>
          </a:p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Alle Aspekte der</a:t>
            </a:r>
            <a:br>
              <a:rPr lang="de-DE" sz="2400" dirty="0"/>
            </a:br>
            <a:r>
              <a:rPr lang="de-DE" sz="2400" dirty="0"/>
              <a:t>Gebäudeautomation angeboten</a:t>
            </a:r>
          </a:p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Zonenregler unterstützen unterschiedliche Kommunikationsprotokolle</a:t>
            </a:r>
            <a:br>
              <a:rPr lang="de-DE" sz="2400" dirty="0"/>
            </a:br>
            <a:r>
              <a:rPr lang="de-DE" sz="2400" dirty="0"/>
              <a:t>(</a:t>
            </a:r>
            <a:r>
              <a:rPr lang="de-DE" sz="2400" dirty="0" err="1"/>
              <a:t>BACnet</a:t>
            </a:r>
            <a:r>
              <a:rPr lang="de-DE" sz="2400" dirty="0"/>
              <a:t>, Modbus)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2CE64C9-A07E-40A0-952C-5D04EC64D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26.05.2025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00B5DF3-1758-404D-A3A0-3A27C9B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Adam Rigely - Wireshark Dissector für BAOS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7D302B7-F51F-4DBF-8B3F-8771F1D1AA66}"/>
              </a:ext>
            </a:extLst>
          </p:cNvPr>
          <p:cNvSpPr txBox="1">
            <a:spLocks/>
          </p:cNvSpPr>
          <p:nvPr/>
        </p:nvSpPr>
        <p:spPr>
          <a:xfrm>
            <a:off x="1097280" y="80483"/>
            <a:ext cx="10058400" cy="5645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SzPct val="125000"/>
              <a:buNone/>
            </a:pPr>
            <a:r>
              <a:rPr lang="de-DE" sz="1600" spc="-50" dirty="0">
                <a:ea typeface="+mj-ea"/>
                <a:cs typeface="+mj-cs"/>
              </a:rPr>
              <a:t>Betrieb</a:t>
            </a:r>
            <a:r>
              <a:rPr lang="de-DE" sz="1600" dirty="0">
                <a:solidFill>
                  <a:srgbClr val="FFFFFF"/>
                </a:solidFill>
              </a:rPr>
              <a:t> -&gt; Kontext -&gt; Motivation -&gt; Planung -&gt; Entwurf -&gt; Implementierung -&gt; </a:t>
            </a:r>
            <a:r>
              <a:rPr lang="de-DE" sz="1600" dirty="0" err="1">
                <a:solidFill>
                  <a:srgbClr val="FFFFFF"/>
                </a:solidFill>
              </a:rPr>
              <a:t>Testing</a:t>
            </a:r>
            <a:r>
              <a:rPr lang="de-DE" sz="1600" dirty="0">
                <a:solidFill>
                  <a:srgbClr val="FFFFFF"/>
                </a:solidFill>
              </a:rPr>
              <a:t> -&gt; Soll / Ist -&gt; Fazit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8B239DB-7ACE-B355-9E7B-0466CF4B1F84}"/>
              </a:ext>
            </a:extLst>
          </p:cNvPr>
          <p:cNvSpPr txBox="1"/>
          <p:nvPr/>
        </p:nvSpPr>
        <p:spPr>
          <a:xfrm>
            <a:off x="8508989" y="3244334"/>
            <a:ext cx="1948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[BILD VON FIRMA]</a:t>
            </a:r>
          </a:p>
        </p:txBody>
      </p:sp>
    </p:spTree>
    <p:extLst>
      <p:ext uri="{BB962C8B-B14F-4D97-AF65-F5344CB8AC3E}">
        <p14:creationId xmlns:p14="http://schemas.microsoft.com/office/powerpoint/2010/main" val="1699871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FC4CD-4369-401E-971A-10F85061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63527"/>
            <a:ext cx="10217352" cy="1450757"/>
          </a:xfrm>
        </p:spPr>
        <p:txBody>
          <a:bodyPr/>
          <a:lstStyle/>
          <a:p>
            <a:r>
              <a:rPr lang="de-DE" dirty="0"/>
              <a:t>Unterstützung des KNX-Protokolls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1086E6-8950-4A21-815C-522EFB08B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17352" cy="2071921"/>
          </a:xfrm>
        </p:spPr>
        <p:txBody>
          <a:bodyPr>
            <a:normAutofit/>
          </a:bodyPr>
          <a:lstStyle/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Das KNX-Protokoll ist kompliziert</a:t>
            </a:r>
          </a:p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BAOS-Protokoll von Weinzierl Engineering GmbH</a:t>
            </a:r>
          </a:p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Abstrahierung des KNX-Protokolls</a:t>
            </a:r>
          </a:p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Kommunikation mit KNX-Geräten einfacher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2CE64C9-A07E-40A0-952C-5D04EC64D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26.05.2025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00B5DF3-1758-404D-A3A0-3A27C9B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Adam Rigely - Wireshark Dissector für BAOS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0945C6-C013-41DC-8B8C-D2FC402A4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06" y="4043265"/>
            <a:ext cx="8557188" cy="195727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4099771-D8CA-414F-AE8A-FA9BB41B4F3F}"/>
              </a:ext>
            </a:extLst>
          </p:cNvPr>
          <p:cNvSpPr txBox="1"/>
          <p:nvPr/>
        </p:nvSpPr>
        <p:spPr>
          <a:xfrm>
            <a:off x="3455234" y="6017852"/>
            <a:ext cx="5281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KNX Extended Frame Format – KNX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Specification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v2.1, KNX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Association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010CA95-4EA3-4E17-BBF6-D84A22CEF49B}"/>
              </a:ext>
            </a:extLst>
          </p:cNvPr>
          <p:cNvSpPr txBox="1">
            <a:spLocks/>
          </p:cNvSpPr>
          <p:nvPr/>
        </p:nvSpPr>
        <p:spPr>
          <a:xfrm>
            <a:off x="1097280" y="80483"/>
            <a:ext cx="10058400" cy="5645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SzPct val="125000"/>
              <a:buNone/>
            </a:pPr>
            <a:r>
              <a:rPr lang="de-DE" sz="1600" dirty="0">
                <a:solidFill>
                  <a:srgbClr val="FFFFFF"/>
                </a:solidFill>
              </a:rPr>
              <a:t>Betrieb -&gt; </a:t>
            </a:r>
            <a:r>
              <a:rPr lang="de-DE" sz="1600" spc="-50" dirty="0">
                <a:ea typeface="+mj-ea"/>
                <a:cs typeface="+mj-cs"/>
              </a:rPr>
              <a:t>Kontext</a:t>
            </a:r>
            <a:r>
              <a:rPr lang="de-DE" sz="1600" dirty="0">
                <a:solidFill>
                  <a:srgbClr val="FFFFFF"/>
                </a:solidFill>
              </a:rPr>
              <a:t> -&gt; Motivation -&gt; Planung -&gt; Entwurf -&gt; Implementierung -&gt; </a:t>
            </a:r>
            <a:r>
              <a:rPr lang="de-DE" sz="1600" dirty="0" err="1">
                <a:solidFill>
                  <a:srgbClr val="FFFFFF"/>
                </a:solidFill>
              </a:rPr>
              <a:t>Testing</a:t>
            </a:r>
            <a:r>
              <a:rPr lang="de-DE" sz="1600" dirty="0">
                <a:solidFill>
                  <a:srgbClr val="FFFFFF"/>
                </a:solidFill>
              </a:rPr>
              <a:t> -&gt; Soll / Ist -&gt; Fazit</a:t>
            </a:r>
          </a:p>
        </p:txBody>
      </p:sp>
    </p:spTree>
    <p:extLst>
      <p:ext uri="{BB962C8B-B14F-4D97-AF65-F5344CB8AC3E}">
        <p14:creationId xmlns:p14="http://schemas.microsoft.com/office/powerpoint/2010/main" val="4171736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FC4CD-4369-401E-971A-10F85061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63527"/>
            <a:ext cx="10217352" cy="1450757"/>
          </a:xfrm>
        </p:spPr>
        <p:txBody>
          <a:bodyPr/>
          <a:lstStyle/>
          <a:p>
            <a:r>
              <a:rPr lang="de-DE" dirty="0"/>
              <a:t>Motivation für das Projekt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1086E6-8950-4A21-815C-522EFB08B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169050" cy="3015927"/>
          </a:xfrm>
        </p:spPr>
        <p:txBody>
          <a:bodyPr>
            <a:normAutofit/>
          </a:bodyPr>
          <a:lstStyle/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Entwicklung einer hauseigenen</a:t>
            </a:r>
            <a:br>
              <a:rPr lang="de-DE" sz="2400" dirty="0"/>
            </a:br>
            <a:r>
              <a:rPr lang="de-DE" sz="2400" dirty="0"/>
              <a:t> Implementierung des BAOS-Protokolls</a:t>
            </a:r>
          </a:p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Regelmäßiges Testen nötig</a:t>
            </a:r>
          </a:p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Netzwerkanalyse-Tool Wireshark</a:t>
            </a:r>
          </a:p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Manuelle Zerlegung aufwendig</a:t>
            </a:r>
          </a:p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Keine BAOS-Unterstützung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2CE64C9-A07E-40A0-952C-5D04EC64D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26.05.2025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00B5DF3-1758-404D-A3A0-3A27C9B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Adam Rigely - Wireshark Dissector für BAOS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2A905DA-B2FA-4AC8-8A6C-E80261261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659" y="3080730"/>
            <a:ext cx="4658062" cy="566708"/>
          </a:xfrm>
          <a:prstGeom prst="rect">
            <a:avLst/>
          </a:prstGeom>
        </p:spPr>
      </p:pic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91D83462-C23E-4B74-A332-7ADF893F2F6A}"/>
              </a:ext>
            </a:extLst>
          </p:cNvPr>
          <p:cNvSpPr txBox="1">
            <a:spLocks/>
          </p:cNvSpPr>
          <p:nvPr/>
        </p:nvSpPr>
        <p:spPr>
          <a:xfrm>
            <a:off x="1097280" y="80483"/>
            <a:ext cx="10058400" cy="5645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SzPct val="125000"/>
              <a:buNone/>
            </a:pPr>
            <a:r>
              <a:rPr lang="de-DE" sz="1600" dirty="0">
                <a:solidFill>
                  <a:srgbClr val="FFFFFF"/>
                </a:solidFill>
              </a:rPr>
              <a:t>Betrieb -&gt; Kontext -&gt; </a:t>
            </a:r>
            <a:r>
              <a:rPr lang="de-DE" sz="1600" spc="-50" dirty="0">
                <a:ea typeface="+mj-ea"/>
                <a:cs typeface="+mj-cs"/>
              </a:rPr>
              <a:t>Motivation</a:t>
            </a:r>
            <a:r>
              <a:rPr lang="de-DE" sz="1600" dirty="0">
                <a:solidFill>
                  <a:srgbClr val="FFFFFF"/>
                </a:solidFill>
              </a:rPr>
              <a:t> -&gt; Planung -&gt; Entwurf -&gt; Implementierung -&gt; </a:t>
            </a:r>
            <a:r>
              <a:rPr lang="de-DE" sz="1600" dirty="0" err="1">
                <a:solidFill>
                  <a:srgbClr val="FFFFFF"/>
                </a:solidFill>
              </a:rPr>
              <a:t>Testing</a:t>
            </a:r>
            <a:r>
              <a:rPr lang="de-DE" sz="1600" dirty="0">
                <a:solidFill>
                  <a:srgbClr val="FFFFFF"/>
                </a:solidFill>
              </a:rPr>
              <a:t> -&gt; Soll / Ist -&gt; Fazit</a:t>
            </a:r>
          </a:p>
        </p:txBody>
      </p:sp>
    </p:spTree>
    <p:extLst>
      <p:ext uri="{BB962C8B-B14F-4D97-AF65-F5344CB8AC3E}">
        <p14:creationId xmlns:p14="http://schemas.microsoft.com/office/powerpoint/2010/main" val="2914785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FC4CD-4369-401E-971A-10F85061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63527"/>
            <a:ext cx="10217352" cy="1450757"/>
          </a:xfrm>
        </p:spPr>
        <p:txBody>
          <a:bodyPr/>
          <a:lstStyle/>
          <a:p>
            <a:r>
              <a:rPr lang="de-DE" dirty="0"/>
              <a:t>Wireshark </a:t>
            </a:r>
            <a:r>
              <a:rPr lang="de-DE" dirty="0" err="1"/>
              <a:t>Dissector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1086E6-8950-4A21-815C-522EFB08B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169050" cy="3015927"/>
          </a:xfrm>
        </p:spPr>
        <p:txBody>
          <a:bodyPr>
            <a:normAutofit/>
          </a:bodyPr>
          <a:lstStyle/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Zerlegung und strukturierte Darstellung der Pakete</a:t>
            </a:r>
          </a:p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Optimale Übersicht über Inhalt</a:t>
            </a:r>
          </a:p>
          <a:p>
            <a:pPr marL="108000" indent="-180000">
              <a:buSzPct val="125000"/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2CE64C9-A07E-40A0-952C-5D04EC64D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26.05.2025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00B5DF3-1758-404D-A3A0-3A27C9B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Adam Rigely - Wireshark Dissector für BAOS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2A83FBA-6471-4C4C-8A9D-8D47EBCCFB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t="24682" r="10121" b="31342"/>
          <a:stretch/>
        </p:blipFill>
        <p:spPr>
          <a:xfrm>
            <a:off x="6185952" y="2000251"/>
            <a:ext cx="4958141" cy="3842156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62181CF-BF2E-4178-ABBF-78449E93B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3895463"/>
            <a:ext cx="4658062" cy="566708"/>
          </a:xfrm>
          <a:prstGeom prst="rect">
            <a:avLst/>
          </a:prstGeom>
        </p:spPr>
      </p:pic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0C5FB00C-D5B7-4079-87FE-1FBBE6B0F687}"/>
              </a:ext>
            </a:extLst>
          </p:cNvPr>
          <p:cNvSpPr txBox="1">
            <a:spLocks/>
          </p:cNvSpPr>
          <p:nvPr/>
        </p:nvSpPr>
        <p:spPr>
          <a:xfrm>
            <a:off x="1097280" y="80483"/>
            <a:ext cx="10058400" cy="5645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SzPct val="125000"/>
              <a:buNone/>
            </a:pPr>
            <a:r>
              <a:rPr lang="de-DE" sz="1600" dirty="0">
                <a:solidFill>
                  <a:srgbClr val="FFFFFF"/>
                </a:solidFill>
              </a:rPr>
              <a:t>Betrieb -&gt; Kontext -&gt; </a:t>
            </a:r>
            <a:r>
              <a:rPr lang="de-DE" sz="1600" spc="-50" dirty="0">
                <a:ea typeface="+mj-ea"/>
                <a:cs typeface="+mj-cs"/>
              </a:rPr>
              <a:t>Motivation</a:t>
            </a:r>
            <a:r>
              <a:rPr lang="de-DE" sz="1600" dirty="0">
                <a:solidFill>
                  <a:srgbClr val="FFFFFF"/>
                </a:solidFill>
              </a:rPr>
              <a:t> -&gt; Planung -&gt; Entwurf -&gt; Implementierung -&gt; </a:t>
            </a:r>
            <a:r>
              <a:rPr lang="de-DE" sz="1600" dirty="0" err="1">
                <a:solidFill>
                  <a:srgbClr val="FFFFFF"/>
                </a:solidFill>
              </a:rPr>
              <a:t>Testing</a:t>
            </a:r>
            <a:r>
              <a:rPr lang="de-DE" sz="1600" dirty="0">
                <a:solidFill>
                  <a:srgbClr val="FFFFFF"/>
                </a:solidFill>
              </a:rPr>
              <a:t> -&gt; Soll / Ist -&gt; Fazit</a:t>
            </a:r>
          </a:p>
        </p:txBody>
      </p:sp>
    </p:spTree>
    <p:extLst>
      <p:ext uri="{BB962C8B-B14F-4D97-AF65-F5344CB8AC3E}">
        <p14:creationId xmlns:p14="http://schemas.microsoft.com/office/powerpoint/2010/main" val="22556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2CE64C9-A07E-40A0-952C-5D04EC64D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26.05.2025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00B5DF3-1758-404D-A3A0-3A27C9B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Adam Rigely - Wireshark Dissector für BAOS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BF2DB02B-AF98-4EEE-968A-1980D88ABB4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14" t="10517" r="-7014" b="10731"/>
          <a:stretch/>
        </p:blipFill>
        <p:spPr>
          <a:xfrm>
            <a:off x="1" y="0"/>
            <a:ext cx="12191999" cy="6312877"/>
          </a:xfr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38232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11F82-5746-4264-BE56-AA1FCE0B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Kostenanalyse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2F29F-8344-4A6F-9653-1A9D0242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26.05.2025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CDBD67-3F0B-4E6A-B57E-88D30AEB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Adam Rigely - Wireshark Dissector für BAOS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D53CFF9-6F7D-414D-A3C8-C4E71A6A2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t="22111" r="5089" b="48109"/>
          <a:stretch/>
        </p:blipFill>
        <p:spPr>
          <a:xfrm>
            <a:off x="1388289" y="1828800"/>
            <a:ext cx="9476381" cy="4446740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CFC2F4C-3503-4A53-8479-12689BF1A09A}"/>
              </a:ext>
            </a:extLst>
          </p:cNvPr>
          <p:cNvSpPr txBox="1">
            <a:spLocks/>
          </p:cNvSpPr>
          <p:nvPr/>
        </p:nvSpPr>
        <p:spPr>
          <a:xfrm>
            <a:off x="1097280" y="80483"/>
            <a:ext cx="10058400" cy="5645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SzPct val="125000"/>
              <a:buNone/>
            </a:pPr>
            <a:r>
              <a:rPr lang="de-DE" sz="1600" dirty="0">
                <a:solidFill>
                  <a:srgbClr val="FFFFFF"/>
                </a:solidFill>
              </a:rPr>
              <a:t>Betrieb -&gt; Kontext -&gt; Motivation -&gt; </a:t>
            </a:r>
            <a:r>
              <a:rPr lang="de-DE" sz="1600" spc="-50" dirty="0">
                <a:ea typeface="+mj-ea"/>
                <a:cs typeface="+mj-cs"/>
              </a:rPr>
              <a:t>Planung </a:t>
            </a:r>
            <a:r>
              <a:rPr lang="de-DE" sz="1600" dirty="0">
                <a:solidFill>
                  <a:srgbClr val="FFFFFF"/>
                </a:solidFill>
              </a:rPr>
              <a:t>-&gt; Entwurf -&gt; Implementierung -&gt; </a:t>
            </a:r>
            <a:r>
              <a:rPr lang="de-DE" sz="1600" dirty="0" err="1">
                <a:solidFill>
                  <a:srgbClr val="FFFFFF"/>
                </a:solidFill>
              </a:rPr>
              <a:t>Testing</a:t>
            </a:r>
            <a:r>
              <a:rPr lang="de-DE" sz="1600" dirty="0">
                <a:solidFill>
                  <a:srgbClr val="FFFFFF"/>
                </a:solidFill>
              </a:rPr>
              <a:t> -&gt; Soll / Ist -&gt; Fazit</a:t>
            </a:r>
          </a:p>
        </p:txBody>
      </p:sp>
    </p:spTree>
    <p:extLst>
      <p:ext uri="{BB962C8B-B14F-4D97-AF65-F5344CB8AC3E}">
        <p14:creationId xmlns:p14="http://schemas.microsoft.com/office/powerpoint/2010/main" val="201682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EEB00-42B7-2BDC-D860-72A27A0C3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C0187F-6B6B-486D-8286-0F9E998C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Amortisationsdauer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88238C-56A5-4F57-A637-C0E27CFD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26.05.2025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2670B3-5F80-D4A5-DBAF-CCAB0DE07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Adam Rigely - Wireshark Dissector für BAOS</a:t>
            </a: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E2B8066-DB49-699C-BC94-C68CC35E5B98}"/>
              </a:ext>
            </a:extLst>
          </p:cNvPr>
          <p:cNvSpPr txBox="1">
            <a:spLocks/>
          </p:cNvSpPr>
          <p:nvPr/>
        </p:nvSpPr>
        <p:spPr>
          <a:xfrm>
            <a:off x="1097280" y="80483"/>
            <a:ext cx="10058400" cy="5645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SzPct val="125000"/>
              <a:buNone/>
            </a:pPr>
            <a:r>
              <a:rPr lang="de-DE" sz="1600" dirty="0">
                <a:solidFill>
                  <a:srgbClr val="FFFFFF"/>
                </a:solidFill>
              </a:rPr>
              <a:t>Betrieb -&gt; Kontext -&gt; Motivation -&gt; </a:t>
            </a:r>
            <a:r>
              <a:rPr lang="de-DE" sz="1600" spc="-50" dirty="0">
                <a:ea typeface="+mj-ea"/>
                <a:cs typeface="+mj-cs"/>
              </a:rPr>
              <a:t>Planung </a:t>
            </a:r>
            <a:r>
              <a:rPr lang="de-DE" sz="1600" dirty="0">
                <a:solidFill>
                  <a:srgbClr val="FFFFFF"/>
                </a:solidFill>
              </a:rPr>
              <a:t>-&gt; Entwurf -&gt; Implementierung -&gt; </a:t>
            </a:r>
            <a:r>
              <a:rPr lang="de-DE" sz="1600" dirty="0" err="1">
                <a:solidFill>
                  <a:srgbClr val="FFFFFF"/>
                </a:solidFill>
              </a:rPr>
              <a:t>Testing</a:t>
            </a:r>
            <a:r>
              <a:rPr lang="de-DE" sz="1600" dirty="0">
                <a:solidFill>
                  <a:srgbClr val="FFFFFF"/>
                </a:solidFill>
              </a:rPr>
              <a:t> -&gt; Soll / Ist -&gt; Fazit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0B4D029-E2D0-E7E4-FA97-CCB27B72F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8" y="1822537"/>
            <a:ext cx="11032744" cy="44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66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ückblick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768</Words>
  <PresentationFormat>Breitbild</PresentationFormat>
  <Paragraphs>150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Rückblick</vt:lpstr>
      <vt:lpstr>Die Entwicklung eines Wireshark-Dissectors für das  BAOS-Kommunikationsprotokoll</vt:lpstr>
      <vt:lpstr>Gliederung der Präsentation</vt:lpstr>
      <vt:lpstr>Vorstellung der [FIRMENNAME]</vt:lpstr>
      <vt:lpstr>Unterstützung des KNX-Protokolls</vt:lpstr>
      <vt:lpstr>Motivation für das Projekt</vt:lpstr>
      <vt:lpstr>Wireshark Dissector</vt:lpstr>
      <vt:lpstr>PowerPoint-Präsentation</vt:lpstr>
      <vt:lpstr>Kostenanalyse</vt:lpstr>
      <vt:lpstr>Amortisationsdauer</vt:lpstr>
      <vt:lpstr>Recherche nach Dissectoren</vt:lpstr>
      <vt:lpstr>Registrierung des Protokolls</vt:lpstr>
      <vt:lpstr>PowerPoint-Präsentation</vt:lpstr>
      <vt:lpstr>Implementierung</vt:lpstr>
      <vt:lpstr>Testing</vt:lpstr>
      <vt:lpstr>Soll / Ist - Vergleich</vt:lpstr>
      <vt:lpstr>Soll / Ist - Vergleich</vt:lpstr>
      <vt:lpstr>Fazit</vt:lpstr>
      <vt:lpstr>Ausblick</vt:lpstr>
      <vt:lpstr>Literaturverzeichnis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2025-05-12T07:12:19Z</dcterms:created>
  <dcterms:modified xsi:type="dcterms:W3CDTF">2026-04-02T07:50:57Z</dcterms:modified>
</cp:coreProperties>
</file>